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loud" panose="020B0604020202020204" charset="0"/>
      <p:regular r:id="rId27"/>
    </p:embeddedFont>
    <p:embeddedFont>
      <p:font typeface="Cloud Bold" panose="020B0604020202020204" charset="0"/>
      <p:regular r:id="rId28"/>
    </p:embeddedFont>
    <p:embeddedFont>
      <p:font typeface="Sniglet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5" d="100"/>
          <a:sy n="15" d="100"/>
        </p:scale>
        <p:origin x="322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1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27.svg"/><Relationship Id="rId10" Type="http://schemas.openxmlformats.org/officeDocument/2006/relationships/image" Target="../media/image58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5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3.png"/><Relationship Id="rId5" Type="http://schemas.openxmlformats.org/officeDocument/2006/relationships/image" Target="../media/image27.svg"/><Relationship Id="rId10" Type="http://schemas.openxmlformats.org/officeDocument/2006/relationships/image" Target="../media/image62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7.png"/><Relationship Id="rId5" Type="http://schemas.openxmlformats.org/officeDocument/2006/relationships/image" Target="../media/image27.svg"/><Relationship Id="rId10" Type="http://schemas.openxmlformats.org/officeDocument/2006/relationships/image" Target="../media/image66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3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1.png"/><Relationship Id="rId5" Type="http://schemas.openxmlformats.org/officeDocument/2006/relationships/image" Target="../media/image27.svg"/><Relationship Id="rId10" Type="http://schemas.openxmlformats.org/officeDocument/2006/relationships/image" Target="../media/image70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5.png"/><Relationship Id="rId5" Type="http://schemas.openxmlformats.org/officeDocument/2006/relationships/image" Target="../media/image27.svg"/><Relationship Id="rId10" Type="http://schemas.openxmlformats.org/officeDocument/2006/relationships/image" Target="../media/image74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8.png"/><Relationship Id="rId5" Type="http://schemas.openxmlformats.org/officeDocument/2006/relationships/image" Target="../media/image27.svg"/><Relationship Id="rId10" Type="http://schemas.openxmlformats.org/officeDocument/2006/relationships/image" Target="../media/image77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2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27.svg"/><Relationship Id="rId10" Type="http://schemas.openxmlformats.org/officeDocument/2006/relationships/image" Target="../media/image80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6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4.png"/><Relationship Id="rId5" Type="http://schemas.openxmlformats.org/officeDocument/2006/relationships/image" Target="../media/image27.svg"/><Relationship Id="rId10" Type="http://schemas.openxmlformats.org/officeDocument/2006/relationships/image" Target="../media/image83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90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8.png"/><Relationship Id="rId5" Type="http://schemas.openxmlformats.org/officeDocument/2006/relationships/image" Target="../media/image27.svg"/><Relationship Id="rId10" Type="http://schemas.openxmlformats.org/officeDocument/2006/relationships/image" Target="../media/image87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2.png"/><Relationship Id="rId5" Type="http://schemas.openxmlformats.org/officeDocument/2006/relationships/image" Target="../media/image27.svg"/><Relationship Id="rId10" Type="http://schemas.openxmlformats.org/officeDocument/2006/relationships/image" Target="../media/image91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5.png"/><Relationship Id="rId5" Type="http://schemas.openxmlformats.org/officeDocument/2006/relationships/image" Target="../media/image27.svg"/><Relationship Id="rId10" Type="http://schemas.openxmlformats.org/officeDocument/2006/relationships/image" Target="../media/image94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8.png"/><Relationship Id="rId5" Type="http://schemas.openxmlformats.org/officeDocument/2006/relationships/image" Target="../media/image27.svg"/><Relationship Id="rId10" Type="http://schemas.openxmlformats.org/officeDocument/2006/relationships/image" Target="../media/image97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2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0.png"/><Relationship Id="rId5" Type="http://schemas.openxmlformats.org/officeDocument/2006/relationships/image" Target="../media/image27.svg"/><Relationship Id="rId10" Type="http://schemas.openxmlformats.org/officeDocument/2006/relationships/image" Target="../media/image99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06.svg"/><Relationship Id="rId5" Type="http://schemas.openxmlformats.org/officeDocument/2006/relationships/image" Target="../media/image104.svg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2.svg"/><Relationship Id="rId3" Type="http://schemas.openxmlformats.org/officeDocument/2006/relationships/image" Target="../media/image108.svg"/><Relationship Id="rId7" Type="http://schemas.openxmlformats.org/officeDocument/2006/relationships/image" Target="../media/image2.svg"/><Relationship Id="rId12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svg"/><Relationship Id="rId5" Type="http://schemas.openxmlformats.org/officeDocument/2006/relationships/image" Target="../media/image110.svg"/><Relationship Id="rId10" Type="http://schemas.openxmlformats.org/officeDocument/2006/relationships/image" Target="../media/image26.png"/><Relationship Id="rId4" Type="http://schemas.openxmlformats.org/officeDocument/2006/relationships/image" Target="../media/image109.png"/><Relationship Id="rId9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6.svg"/><Relationship Id="rId5" Type="http://schemas.openxmlformats.org/officeDocument/2006/relationships/image" Target="../media/image114.svg"/><Relationship Id="rId10" Type="http://schemas.openxmlformats.org/officeDocument/2006/relationships/image" Target="../media/image115.png"/><Relationship Id="rId4" Type="http://schemas.openxmlformats.org/officeDocument/2006/relationships/image" Target="../media/image113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svg"/><Relationship Id="rId5" Type="http://schemas.openxmlformats.org/officeDocument/2006/relationships/image" Target="../media/image33.svg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3" Type="http://schemas.openxmlformats.org/officeDocument/2006/relationships/image" Target="../media/image35.svg"/><Relationship Id="rId7" Type="http://schemas.openxmlformats.org/officeDocument/2006/relationships/image" Target="../media/image27.svg"/><Relationship Id="rId12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1.svg"/><Relationship Id="rId5" Type="http://schemas.openxmlformats.org/officeDocument/2006/relationships/image" Target="../media/image39.sv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5.png"/><Relationship Id="rId5" Type="http://schemas.openxmlformats.org/officeDocument/2006/relationships/image" Target="../media/image27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3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1.png"/><Relationship Id="rId5" Type="http://schemas.openxmlformats.org/officeDocument/2006/relationships/image" Target="../media/image27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154220" y="7601920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706" y="6863518"/>
            <a:ext cx="4549946" cy="3979135"/>
          </a:xfrm>
          <a:custGeom>
            <a:avLst/>
            <a:gdLst/>
            <a:ahLst/>
            <a:cxnLst/>
            <a:rect l="l" t="t" r="r" b="b"/>
            <a:pathLst>
              <a:path w="4549946" h="3979135">
                <a:moveTo>
                  <a:pt x="0" y="0"/>
                </a:moveTo>
                <a:lnTo>
                  <a:pt x="4549946" y="0"/>
                </a:lnTo>
                <a:lnTo>
                  <a:pt x="4549946" y="3979135"/>
                </a:lnTo>
                <a:lnTo>
                  <a:pt x="0" y="397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79369" y="1491984"/>
            <a:ext cx="7179931" cy="8795016"/>
          </a:xfrm>
          <a:custGeom>
            <a:avLst/>
            <a:gdLst/>
            <a:ahLst/>
            <a:cxnLst/>
            <a:rect l="l" t="t" r="r" b="b"/>
            <a:pathLst>
              <a:path w="7179931" h="8795016">
                <a:moveTo>
                  <a:pt x="0" y="0"/>
                </a:moveTo>
                <a:lnTo>
                  <a:pt x="7179931" y="0"/>
                </a:lnTo>
                <a:lnTo>
                  <a:pt x="7179931" y="8795016"/>
                </a:lnTo>
                <a:lnTo>
                  <a:pt x="0" y="879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10664" y="5641851"/>
            <a:ext cx="4412000" cy="688267"/>
            <a:chOff x="0" y="0"/>
            <a:chExt cx="1162008" cy="18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2008" cy="181272"/>
            </a:xfrm>
            <a:custGeom>
              <a:avLst/>
              <a:gdLst/>
              <a:ahLst/>
              <a:cxnLst/>
              <a:rect l="l" t="t" r="r" b="b"/>
              <a:pathLst>
                <a:path w="1162008" h="181272">
                  <a:moveTo>
                    <a:pt x="21057" y="0"/>
                  </a:moveTo>
                  <a:lnTo>
                    <a:pt x="1140951" y="0"/>
                  </a:lnTo>
                  <a:cubicBezTo>
                    <a:pt x="1152581" y="0"/>
                    <a:pt x="1162008" y="9427"/>
                    <a:pt x="1162008" y="21057"/>
                  </a:cubicBezTo>
                  <a:lnTo>
                    <a:pt x="1162008" y="160215"/>
                  </a:lnTo>
                  <a:cubicBezTo>
                    <a:pt x="1162008" y="165800"/>
                    <a:pt x="1159790" y="171156"/>
                    <a:pt x="1155841" y="175105"/>
                  </a:cubicBezTo>
                  <a:cubicBezTo>
                    <a:pt x="1151892" y="179054"/>
                    <a:pt x="1146536" y="181272"/>
                    <a:pt x="1140951" y="181272"/>
                  </a:cubicBezTo>
                  <a:lnTo>
                    <a:pt x="21057" y="181272"/>
                  </a:lnTo>
                  <a:cubicBezTo>
                    <a:pt x="9427" y="181272"/>
                    <a:pt x="0" y="171845"/>
                    <a:pt x="0" y="160215"/>
                  </a:cubicBezTo>
                  <a:lnTo>
                    <a:pt x="0" y="21057"/>
                  </a:lnTo>
                  <a:cubicBezTo>
                    <a:pt x="0" y="9427"/>
                    <a:pt x="9427" y="0"/>
                    <a:pt x="21057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2008" cy="228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78897" y="1876790"/>
            <a:ext cx="2753353" cy="1326616"/>
          </a:xfrm>
          <a:custGeom>
            <a:avLst/>
            <a:gdLst/>
            <a:ahLst/>
            <a:cxnLst/>
            <a:rect l="l" t="t" r="r" b="b"/>
            <a:pathLst>
              <a:path w="2753353" h="1326616">
                <a:moveTo>
                  <a:pt x="0" y="0"/>
                </a:moveTo>
                <a:lnTo>
                  <a:pt x="2753354" y="0"/>
                </a:lnTo>
                <a:lnTo>
                  <a:pt x="2753354" y="1326616"/>
                </a:lnTo>
                <a:lnTo>
                  <a:pt x="0" y="1326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76677" y="5143500"/>
            <a:ext cx="2753353" cy="1326616"/>
          </a:xfrm>
          <a:custGeom>
            <a:avLst/>
            <a:gdLst/>
            <a:ahLst/>
            <a:cxnLst/>
            <a:rect l="l" t="t" r="r" b="b"/>
            <a:pathLst>
              <a:path w="2753353" h="1326616">
                <a:moveTo>
                  <a:pt x="0" y="0"/>
                </a:moveTo>
                <a:lnTo>
                  <a:pt x="2753354" y="0"/>
                </a:lnTo>
                <a:lnTo>
                  <a:pt x="2753354" y="1326616"/>
                </a:lnTo>
                <a:lnTo>
                  <a:pt x="0" y="1326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451908">
            <a:off x="5585040" y="6905667"/>
            <a:ext cx="1623203" cy="1030734"/>
          </a:xfrm>
          <a:custGeom>
            <a:avLst/>
            <a:gdLst/>
            <a:ahLst/>
            <a:cxnLst/>
            <a:rect l="l" t="t" r="r" b="b"/>
            <a:pathLst>
              <a:path w="1623203" h="1030734">
                <a:moveTo>
                  <a:pt x="0" y="0"/>
                </a:moveTo>
                <a:lnTo>
                  <a:pt x="1623204" y="0"/>
                </a:lnTo>
                <a:lnTo>
                  <a:pt x="1623204" y="1030734"/>
                </a:lnTo>
                <a:lnTo>
                  <a:pt x="0" y="1030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502759" y="8710034"/>
            <a:ext cx="4333151" cy="1096533"/>
            <a:chOff x="0" y="0"/>
            <a:chExt cx="1141241" cy="2887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1241" cy="288799"/>
            </a:xfrm>
            <a:custGeom>
              <a:avLst/>
              <a:gdLst/>
              <a:ahLst/>
              <a:cxnLst/>
              <a:rect l="l" t="t" r="r" b="b"/>
              <a:pathLst>
                <a:path w="1141241" h="288799">
                  <a:moveTo>
                    <a:pt x="91120" y="0"/>
                  </a:moveTo>
                  <a:lnTo>
                    <a:pt x="1050121" y="0"/>
                  </a:lnTo>
                  <a:cubicBezTo>
                    <a:pt x="1100445" y="0"/>
                    <a:pt x="1141241" y="40796"/>
                    <a:pt x="1141241" y="91120"/>
                  </a:cubicBezTo>
                  <a:lnTo>
                    <a:pt x="1141241" y="197678"/>
                  </a:lnTo>
                  <a:cubicBezTo>
                    <a:pt x="1141241" y="221845"/>
                    <a:pt x="1131641" y="245022"/>
                    <a:pt x="1114553" y="262110"/>
                  </a:cubicBezTo>
                  <a:cubicBezTo>
                    <a:pt x="1097465" y="279199"/>
                    <a:pt x="1074288" y="288799"/>
                    <a:pt x="1050121" y="288799"/>
                  </a:cubicBezTo>
                  <a:lnTo>
                    <a:pt x="91120" y="288799"/>
                  </a:lnTo>
                  <a:cubicBezTo>
                    <a:pt x="40796" y="288799"/>
                    <a:pt x="0" y="248003"/>
                    <a:pt x="0" y="197678"/>
                  </a:cubicBezTo>
                  <a:lnTo>
                    <a:pt x="0" y="91120"/>
                  </a:lnTo>
                  <a:cubicBezTo>
                    <a:pt x="0" y="40796"/>
                    <a:pt x="40796" y="0"/>
                    <a:pt x="91120" y="0"/>
                  </a:cubicBezTo>
                  <a:close/>
                </a:path>
              </a:pathLst>
            </a:custGeom>
            <a:solidFill>
              <a:srgbClr val="F8F6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41241" cy="33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787325" y="8853086"/>
            <a:ext cx="3764020" cy="698564"/>
          </a:xfrm>
          <a:custGeom>
            <a:avLst/>
            <a:gdLst/>
            <a:ahLst/>
            <a:cxnLst/>
            <a:rect l="l" t="t" r="r" b="b"/>
            <a:pathLst>
              <a:path w="3764020" h="698564">
                <a:moveTo>
                  <a:pt x="0" y="0"/>
                </a:moveTo>
                <a:lnTo>
                  <a:pt x="3764019" y="0"/>
                </a:lnTo>
                <a:lnTo>
                  <a:pt x="3764019" y="698564"/>
                </a:lnTo>
                <a:lnTo>
                  <a:pt x="0" y="69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866" b="-273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98627" y="5597044"/>
            <a:ext cx="3916190" cy="68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@SubbuAvula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4783" y="1698682"/>
            <a:ext cx="10179278" cy="344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4"/>
              </a:lnSpc>
            </a:pPr>
            <a:r>
              <a:rPr lang="en-US" sz="6717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   Grocery Store   </a:t>
            </a:r>
          </a:p>
          <a:p>
            <a:pPr algn="l">
              <a:lnSpc>
                <a:spcPts val="9404"/>
              </a:lnSpc>
            </a:pPr>
            <a:r>
              <a:rPr lang="en-US" sz="6717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           Management</a:t>
            </a:r>
          </a:p>
          <a:p>
            <a:pPr algn="l">
              <a:lnSpc>
                <a:spcPts val="8633"/>
              </a:lnSpc>
            </a:pPr>
            <a:endParaRPr lang="en-US" sz="6717">
              <a:solidFill>
                <a:srgbClr val="06545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10664" y="4478556"/>
            <a:ext cx="9167515" cy="5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4"/>
              </a:lnSpc>
            </a:pPr>
            <a:r>
              <a:rPr lang="en-US" sz="3995" u="none" strike="noStrike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Everyday Shopping  Destination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98941" y="3059797"/>
            <a:ext cx="11040788" cy="1947472"/>
          </a:xfrm>
          <a:custGeom>
            <a:avLst/>
            <a:gdLst/>
            <a:ahLst/>
            <a:cxnLst/>
            <a:rect l="l" t="t" r="r" b="b"/>
            <a:pathLst>
              <a:path w="11040788" h="1947472">
                <a:moveTo>
                  <a:pt x="0" y="0"/>
                </a:moveTo>
                <a:lnTo>
                  <a:pt x="11040788" y="0"/>
                </a:lnTo>
                <a:lnTo>
                  <a:pt x="11040788" y="1947472"/>
                </a:lnTo>
                <a:lnTo>
                  <a:pt x="0" y="1947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98941" y="5264444"/>
            <a:ext cx="9175923" cy="4127206"/>
          </a:xfrm>
          <a:custGeom>
            <a:avLst/>
            <a:gdLst/>
            <a:ahLst/>
            <a:cxnLst/>
            <a:rect l="l" t="t" r="r" b="b"/>
            <a:pathLst>
              <a:path w="9175923" h="4127206">
                <a:moveTo>
                  <a:pt x="0" y="0"/>
                </a:moveTo>
                <a:lnTo>
                  <a:pt x="9175923" y="0"/>
                </a:lnTo>
                <a:lnTo>
                  <a:pt x="9175923" y="4127206"/>
                </a:lnTo>
                <a:lnTo>
                  <a:pt x="0" y="4127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7359" b="-1501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6064" y="2090666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1.customer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1883" y="2018794"/>
            <a:ext cx="10389434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--d.What is the total and average purchase value per customer?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30381" y="6313631"/>
            <a:ext cx="4003370" cy="4606388"/>
          </a:xfrm>
          <a:custGeom>
            <a:avLst/>
            <a:gdLst/>
            <a:ahLst/>
            <a:cxnLst/>
            <a:rect l="l" t="t" r="r" b="b"/>
            <a:pathLst>
              <a:path w="4003370" h="4606388">
                <a:moveTo>
                  <a:pt x="0" y="0"/>
                </a:moveTo>
                <a:lnTo>
                  <a:pt x="4003370" y="0"/>
                </a:lnTo>
                <a:lnTo>
                  <a:pt x="4003370" y="4606388"/>
                </a:lnTo>
                <a:lnTo>
                  <a:pt x="0" y="4606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63439" y="3060742"/>
            <a:ext cx="10625736" cy="1709281"/>
          </a:xfrm>
          <a:custGeom>
            <a:avLst/>
            <a:gdLst/>
            <a:ahLst/>
            <a:cxnLst/>
            <a:rect l="l" t="t" r="r" b="b"/>
            <a:pathLst>
              <a:path w="10625736" h="1709281">
                <a:moveTo>
                  <a:pt x="0" y="0"/>
                </a:moveTo>
                <a:lnTo>
                  <a:pt x="10625736" y="0"/>
                </a:lnTo>
                <a:lnTo>
                  <a:pt x="10625736" y="1709281"/>
                </a:lnTo>
                <a:lnTo>
                  <a:pt x="0" y="1709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63439" y="5246273"/>
            <a:ext cx="9170157" cy="3920116"/>
          </a:xfrm>
          <a:custGeom>
            <a:avLst/>
            <a:gdLst/>
            <a:ahLst/>
            <a:cxnLst/>
            <a:rect l="l" t="t" r="r" b="b"/>
            <a:pathLst>
              <a:path w="9170157" h="3920116">
                <a:moveTo>
                  <a:pt x="0" y="0"/>
                </a:moveTo>
                <a:lnTo>
                  <a:pt x="9170157" y="0"/>
                </a:lnTo>
                <a:lnTo>
                  <a:pt x="9170157" y="3920116"/>
                </a:lnTo>
                <a:lnTo>
                  <a:pt x="0" y="3920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9296" b="-1030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8194" y="2032460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2.Product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64750" y="2051711"/>
            <a:ext cx="9177936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a.How many products exist in each category?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92656" y="3915382"/>
            <a:ext cx="4595344" cy="6886756"/>
          </a:xfrm>
          <a:custGeom>
            <a:avLst/>
            <a:gdLst/>
            <a:ahLst/>
            <a:cxnLst/>
            <a:rect l="l" t="t" r="r" b="b"/>
            <a:pathLst>
              <a:path w="4595344" h="6886756">
                <a:moveTo>
                  <a:pt x="0" y="0"/>
                </a:moveTo>
                <a:lnTo>
                  <a:pt x="4595344" y="0"/>
                </a:lnTo>
                <a:lnTo>
                  <a:pt x="4595344" y="6886756"/>
                </a:lnTo>
                <a:lnTo>
                  <a:pt x="0" y="6886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0735" y="2961886"/>
            <a:ext cx="10688706" cy="1758465"/>
          </a:xfrm>
          <a:custGeom>
            <a:avLst/>
            <a:gdLst/>
            <a:ahLst/>
            <a:cxnLst/>
            <a:rect l="l" t="t" r="r" b="b"/>
            <a:pathLst>
              <a:path w="10688706" h="1758465">
                <a:moveTo>
                  <a:pt x="0" y="0"/>
                </a:moveTo>
                <a:lnTo>
                  <a:pt x="10688706" y="0"/>
                </a:lnTo>
                <a:lnTo>
                  <a:pt x="10688706" y="1758465"/>
                </a:lnTo>
                <a:lnTo>
                  <a:pt x="0" y="1758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57577" y="4964802"/>
            <a:ext cx="10022692" cy="5255261"/>
          </a:xfrm>
          <a:custGeom>
            <a:avLst/>
            <a:gdLst/>
            <a:ahLst/>
            <a:cxnLst/>
            <a:rect l="l" t="t" r="r" b="b"/>
            <a:pathLst>
              <a:path w="10022692" h="5255261">
                <a:moveTo>
                  <a:pt x="0" y="0"/>
                </a:moveTo>
                <a:lnTo>
                  <a:pt x="10022692" y="0"/>
                </a:lnTo>
                <a:lnTo>
                  <a:pt x="10022692" y="5255261"/>
                </a:lnTo>
                <a:lnTo>
                  <a:pt x="0" y="52552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668923" y="2018794"/>
            <a:ext cx="9177936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--b.What is the average price of products by category?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3797" y="2088327"/>
            <a:ext cx="413206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2.Product Performance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159888" y="6754905"/>
            <a:ext cx="6670285" cy="3783871"/>
          </a:xfrm>
          <a:custGeom>
            <a:avLst/>
            <a:gdLst/>
            <a:ahLst/>
            <a:cxnLst/>
            <a:rect l="l" t="t" r="r" b="b"/>
            <a:pathLst>
              <a:path w="6670285" h="3783871">
                <a:moveTo>
                  <a:pt x="0" y="0"/>
                </a:moveTo>
                <a:lnTo>
                  <a:pt x="6670285" y="0"/>
                </a:lnTo>
                <a:lnTo>
                  <a:pt x="6670285" y="3783871"/>
                </a:lnTo>
                <a:lnTo>
                  <a:pt x="0" y="3783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23638" y="3093826"/>
            <a:ext cx="11027285" cy="1879414"/>
          </a:xfrm>
          <a:custGeom>
            <a:avLst/>
            <a:gdLst/>
            <a:ahLst/>
            <a:cxnLst/>
            <a:rect l="l" t="t" r="r" b="b"/>
            <a:pathLst>
              <a:path w="11027285" h="1879414">
                <a:moveTo>
                  <a:pt x="0" y="0"/>
                </a:moveTo>
                <a:lnTo>
                  <a:pt x="11027285" y="0"/>
                </a:lnTo>
                <a:lnTo>
                  <a:pt x="11027285" y="1879414"/>
                </a:lnTo>
                <a:lnTo>
                  <a:pt x="0" y="1879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5" r="-42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23638" y="5351004"/>
            <a:ext cx="10194587" cy="4482857"/>
          </a:xfrm>
          <a:custGeom>
            <a:avLst/>
            <a:gdLst/>
            <a:ahLst/>
            <a:cxnLst/>
            <a:rect l="l" t="t" r="r" b="b"/>
            <a:pathLst>
              <a:path w="10194587" h="4482857">
                <a:moveTo>
                  <a:pt x="0" y="0"/>
                </a:moveTo>
                <a:lnTo>
                  <a:pt x="10194587" y="0"/>
                </a:lnTo>
                <a:lnTo>
                  <a:pt x="10194587" y="4482857"/>
                </a:lnTo>
                <a:lnTo>
                  <a:pt x="0" y="4482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6586" b="-550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6064" y="2090666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2.Product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8923" y="2018794"/>
            <a:ext cx="9828555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c. What is the total revenue generated by each product?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5010" y="7662974"/>
            <a:ext cx="4251480" cy="2624026"/>
          </a:xfrm>
          <a:custGeom>
            <a:avLst/>
            <a:gdLst/>
            <a:ahLst/>
            <a:cxnLst/>
            <a:rect l="l" t="t" r="r" b="b"/>
            <a:pathLst>
              <a:path w="4251480" h="2624026">
                <a:moveTo>
                  <a:pt x="0" y="0"/>
                </a:moveTo>
                <a:lnTo>
                  <a:pt x="4251480" y="0"/>
                </a:lnTo>
                <a:lnTo>
                  <a:pt x="4251480" y="2624026"/>
                </a:lnTo>
                <a:lnTo>
                  <a:pt x="0" y="26240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8129" y="3187565"/>
            <a:ext cx="10565605" cy="845968"/>
          </a:xfrm>
          <a:custGeom>
            <a:avLst/>
            <a:gdLst/>
            <a:ahLst/>
            <a:cxnLst/>
            <a:rect l="l" t="t" r="r" b="b"/>
            <a:pathLst>
              <a:path w="10565605" h="845968">
                <a:moveTo>
                  <a:pt x="0" y="0"/>
                </a:moveTo>
                <a:lnTo>
                  <a:pt x="10565605" y="0"/>
                </a:lnTo>
                <a:lnTo>
                  <a:pt x="10565605" y="845968"/>
                </a:lnTo>
                <a:lnTo>
                  <a:pt x="0" y="84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8932" y="4681233"/>
            <a:ext cx="8243994" cy="2901111"/>
          </a:xfrm>
          <a:custGeom>
            <a:avLst/>
            <a:gdLst/>
            <a:ahLst/>
            <a:cxnLst/>
            <a:rect l="l" t="t" r="r" b="b"/>
            <a:pathLst>
              <a:path w="8243994" h="2901111">
                <a:moveTo>
                  <a:pt x="0" y="0"/>
                </a:moveTo>
                <a:lnTo>
                  <a:pt x="8243994" y="0"/>
                </a:lnTo>
                <a:lnTo>
                  <a:pt x="8243994" y="2901112"/>
                </a:lnTo>
                <a:lnTo>
                  <a:pt x="0" y="2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183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20844" y="0"/>
            <a:ext cx="13171511" cy="10448461"/>
          </a:xfrm>
          <a:custGeom>
            <a:avLst/>
            <a:gdLst/>
            <a:ahLst/>
            <a:cxnLst/>
            <a:rect l="l" t="t" r="r" b="b"/>
            <a:pathLst>
              <a:path w="13171511" h="10448461">
                <a:moveTo>
                  <a:pt x="0" y="0"/>
                </a:moveTo>
                <a:lnTo>
                  <a:pt x="13171511" y="0"/>
                </a:lnTo>
                <a:lnTo>
                  <a:pt x="13171511" y="10448461"/>
                </a:lnTo>
                <a:lnTo>
                  <a:pt x="0" y="10448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2000"/>
            </a:blip>
            <a:stretch>
              <a:fillRect l="-13569" r="-277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32055" y="2018794"/>
            <a:ext cx="9177936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 How many orders have been placed in total?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735" y="2078498"/>
            <a:ext cx="5018188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3. Sales and Order Trends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54738" y="2942836"/>
            <a:ext cx="10332387" cy="2274302"/>
          </a:xfrm>
          <a:custGeom>
            <a:avLst/>
            <a:gdLst/>
            <a:ahLst/>
            <a:cxnLst/>
            <a:rect l="l" t="t" r="r" b="b"/>
            <a:pathLst>
              <a:path w="10332387" h="2274302">
                <a:moveTo>
                  <a:pt x="0" y="0"/>
                </a:moveTo>
                <a:lnTo>
                  <a:pt x="10332387" y="0"/>
                </a:lnTo>
                <a:lnTo>
                  <a:pt x="10332387" y="2274302"/>
                </a:lnTo>
                <a:lnTo>
                  <a:pt x="0" y="2274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54738" y="5521938"/>
            <a:ext cx="9214130" cy="4162705"/>
          </a:xfrm>
          <a:custGeom>
            <a:avLst/>
            <a:gdLst/>
            <a:ahLst/>
            <a:cxnLst/>
            <a:rect l="l" t="t" r="r" b="b"/>
            <a:pathLst>
              <a:path w="9214130" h="4162705">
                <a:moveTo>
                  <a:pt x="0" y="0"/>
                </a:moveTo>
                <a:lnTo>
                  <a:pt x="9214130" y="0"/>
                </a:lnTo>
                <a:lnTo>
                  <a:pt x="9214130" y="4162705"/>
                </a:lnTo>
                <a:lnTo>
                  <a:pt x="0" y="4162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9739" b="-24791"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3505010" y="6345700"/>
            <a:ext cx="4782081" cy="4347346"/>
          </a:xfrm>
          <a:custGeom>
            <a:avLst/>
            <a:gdLst/>
            <a:ahLst/>
            <a:cxnLst/>
            <a:rect l="l" t="t" r="r" b="b"/>
            <a:pathLst>
              <a:path w="4782081" h="4347346">
                <a:moveTo>
                  <a:pt x="4782081" y="0"/>
                </a:moveTo>
                <a:lnTo>
                  <a:pt x="0" y="0"/>
                </a:lnTo>
                <a:lnTo>
                  <a:pt x="0" y="4347347"/>
                </a:lnTo>
                <a:lnTo>
                  <a:pt x="4782081" y="4347347"/>
                </a:lnTo>
                <a:lnTo>
                  <a:pt x="4782081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32055" y="2018794"/>
            <a:ext cx="9177936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b. On which dates were the most orders placed?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735" y="2078498"/>
            <a:ext cx="5018188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3. Sales and Order Trends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67328" y="4592821"/>
            <a:ext cx="3299766" cy="4665479"/>
          </a:xfrm>
          <a:custGeom>
            <a:avLst/>
            <a:gdLst/>
            <a:ahLst/>
            <a:cxnLst/>
            <a:rect l="l" t="t" r="r" b="b"/>
            <a:pathLst>
              <a:path w="3299766" h="4665479">
                <a:moveTo>
                  <a:pt x="0" y="0"/>
                </a:moveTo>
                <a:lnTo>
                  <a:pt x="3299765" y="0"/>
                </a:lnTo>
                <a:lnTo>
                  <a:pt x="3299765" y="4665479"/>
                </a:lnTo>
                <a:lnTo>
                  <a:pt x="0" y="4665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54738" y="3196265"/>
            <a:ext cx="10673974" cy="1767444"/>
          </a:xfrm>
          <a:custGeom>
            <a:avLst/>
            <a:gdLst/>
            <a:ahLst/>
            <a:cxnLst/>
            <a:rect l="l" t="t" r="r" b="b"/>
            <a:pathLst>
              <a:path w="10673974" h="1767444">
                <a:moveTo>
                  <a:pt x="0" y="0"/>
                </a:moveTo>
                <a:lnTo>
                  <a:pt x="10673974" y="0"/>
                </a:lnTo>
                <a:lnTo>
                  <a:pt x="10673974" y="1767444"/>
                </a:lnTo>
                <a:lnTo>
                  <a:pt x="0" y="1767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50545" y="5413379"/>
            <a:ext cx="10140774" cy="4358106"/>
          </a:xfrm>
          <a:custGeom>
            <a:avLst/>
            <a:gdLst/>
            <a:ahLst/>
            <a:cxnLst/>
            <a:rect l="l" t="t" r="r" b="b"/>
            <a:pathLst>
              <a:path w="10140774" h="4358106">
                <a:moveTo>
                  <a:pt x="0" y="0"/>
                </a:moveTo>
                <a:lnTo>
                  <a:pt x="10140774" y="0"/>
                </a:lnTo>
                <a:lnTo>
                  <a:pt x="10140774" y="4358107"/>
                </a:lnTo>
                <a:lnTo>
                  <a:pt x="0" y="43581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88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32055" y="2018794"/>
            <a:ext cx="11217339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c. What is the average price of products from each supplier?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735" y="2078498"/>
            <a:ext cx="5018188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3. Sales and Order Trends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84555" y="2895211"/>
            <a:ext cx="10504620" cy="2152435"/>
          </a:xfrm>
          <a:custGeom>
            <a:avLst/>
            <a:gdLst/>
            <a:ahLst/>
            <a:cxnLst/>
            <a:rect l="l" t="t" r="r" b="b"/>
            <a:pathLst>
              <a:path w="10504620" h="2152435">
                <a:moveTo>
                  <a:pt x="0" y="0"/>
                </a:moveTo>
                <a:lnTo>
                  <a:pt x="10504620" y="0"/>
                </a:lnTo>
                <a:lnTo>
                  <a:pt x="10504620" y="2152436"/>
                </a:lnTo>
                <a:lnTo>
                  <a:pt x="0" y="21524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39077" y="5428647"/>
            <a:ext cx="9763710" cy="4114800"/>
          </a:xfrm>
          <a:custGeom>
            <a:avLst/>
            <a:gdLst/>
            <a:ahLst/>
            <a:cxnLst/>
            <a:rect l="l" t="t" r="r" b="b"/>
            <a:pathLst>
              <a:path w="9763710" h="4114800">
                <a:moveTo>
                  <a:pt x="0" y="0"/>
                </a:moveTo>
                <a:lnTo>
                  <a:pt x="9763710" y="0"/>
                </a:lnTo>
                <a:lnTo>
                  <a:pt x="976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041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32055" y="2018794"/>
            <a:ext cx="9177936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 Which supplier provides the most products?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07978" y="2018794"/>
            <a:ext cx="3903702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4️. Supplier Contribution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256914" y="4537454"/>
            <a:ext cx="3184480" cy="5897185"/>
          </a:xfrm>
          <a:custGeom>
            <a:avLst/>
            <a:gdLst/>
            <a:ahLst/>
            <a:cxnLst/>
            <a:rect l="l" t="t" r="r" b="b"/>
            <a:pathLst>
              <a:path w="3184480" h="5897185">
                <a:moveTo>
                  <a:pt x="0" y="0"/>
                </a:moveTo>
                <a:lnTo>
                  <a:pt x="3184480" y="0"/>
                </a:lnTo>
                <a:lnTo>
                  <a:pt x="3184480" y="5897185"/>
                </a:lnTo>
                <a:lnTo>
                  <a:pt x="0" y="58971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3122" y="3193137"/>
            <a:ext cx="10696053" cy="2235509"/>
          </a:xfrm>
          <a:custGeom>
            <a:avLst/>
            <a:gdLst/>
            <a:ahLst/>
            <a:cxnLst/>
            <a:rect l="l" t="t" r="r" b="b"/>
            <a:pathLst>
              <a:path w="10696053" h="2235509">
                <a:moveTo>
                  <a:pt x="0" y="0"/>
                </a:moveTo>
                <a:lnTo>
                  <a:pt x="10696053" y="0"/>
                </a:lnTo>
                <a:lnTo>
                  <a:pt x="10696053" y="2235510"/>
                </a:lnTo>
                <a:lnTo>
                  <a:pt x="0" y="2235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3346" y="5685822"/>
            <a:ext cx="9881413" cy="5055375"/>
          </a:xfrm>
          <a:custGeom>
            <a:avLst/>
            <a:gdLst/>
            <a:ahLst/>
            <a:cxnLst/>
            <a:rect l="l" t="t" r="r" b="b"/>
            <a:pathLst>
              <a:path w="9881413" h="5055375">
                <a:moveTo>
                  <a:pt x="0" y="0"/>
                </a:moveTo>
                <a:lnTo>
                  <a:pt x="9881414" y="0"/>
                </a:lnTo>
                <a:lnTo>
                  <a:pt x="9881414" y="5055374"/>
                </a:lnTo>
                <a:lnTo>
                  <a:pt x="0" y="5055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908" b="-355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32055" y="2018794"/>
            <a:ext cx="11241969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b. What is the average price of products from each supplier?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07978" y="2018794"/>
            <a:ext cx="3903702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4️. Supplier Contribution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941474" y="5428647"/>
            <a:ext cx="2692218" cy="5036463"/>
          </a:xfrm>
          <a:custGeom>
            <a:avLst/>
            <a:gdLst/>
            <a:ahLst/>
            <a:cxnLst/>
            <a:rect l="l" t="t" r="r" b="b"/>
            <a:pathLst>
              <a:path w="2692218" h="5036463">
                <a:moveTo>
                  <a:pt x="0" y="0"/>
                </a:moveTo>
                <a:lnTo>
                  <a:pt x="2692218" y="0"/>
                </a:lnTo>
                <a:lnTo>
                  <a:pt x="2692218" y="5036462"/>
                </a:lnTo>
                <a:lnTo>
                  <a:pt x="0" y="50364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32259" y="3158151"/>
            <a:ext cx="10450547" cy="2007556"/>
          </a:xfrm>
          <a:custGeom>
            <a:avLst/>
            <a:gdLst/>
            <a:ahLst/>
            <a:cxnLst/>
            <a:rect l="l" t="t" r="r" b="b"/>
            <a:pathLst>
              <a:path w="10450547" h="2007556">
                <a:moveTo>
                  <a:pt x="0" y="0"/>
                </a:moveTo>
                <a:lnTo>
                  <a:pt x="10450547" y="0"/>
                </a:lnTo>
                <a:lnTo>
                  <a:pt x="10450547" y="2007556"/>
                </a:lnTo>
                <a:lnTo>
                  <a:pt x="0" y="200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32259" y="5289532"/>
            <a:ext cx="10184628" cy="4997468"/>
          </a:xfrm>
          <a:custGeom>
            <a:avLst/>
            <a:gdLst/>
            <a:ahLst/>
            <a:cxnLst/>
            <a:rect l="l" t="t" r="r" b="b"/>
            <a:pathLst>
              <a:path w="10184628" h="4997468">
                <a:moveTo>
                  <a:pt x="0" y="0"/>
                </a:moveTo>
                <a:lnTo>
                  <a:pt x="10184628" y="0"/>
                </a:lnTo>
                <a:lnTo>
                  <a:pt x="10184628" y="4997468"/>
                </a:lnTo>
                <a:lnTo>
                  <a:pt x="0" y="4997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08" b="-88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86510" y="4979855"/>
            <a:ext cx="7291271" cy="6115554"/>
          </a:xfrm>
          <a:custGeom>
            <a:avLst/>
            <a:gdLst/>
            <a:ahLst/>
            <a:cxnLst/>
            <a:rect l="l" t="t" r="r" b="b"/>
            <a:pathLst>
              <a:path w="7291271" h="6115554">
                <a:moveTo>
                  <a:pt x="0" y="0"/>
                </a:moveTo>
                <a:lnTo>
                  <a:pt x="7291271" y="0"/>
                </a:lnTo>
                <a:lnTo>
                  <a:pt x="7291271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9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25125" y="2018794"/>
            <a:ext cx="11241969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 Which employees have handled the most orders?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5727" y="2060718"/>
            <a:ext cx="4348204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BE7DB"/>
                </a:solidFill>
                <a:latin typeface="Cloud Bold"/>
                <a:ea typeface="Cloud Bold"/>
                <a:cs typeface="Cloud Bold"/>
                <a:sym typeface="Cloud Bold"/>
              </a:rPr>
              <a:t>5️. Employee Performance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17574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8441" y="1706849"/>
            <a:ext cx="3316521" cy="7209828"/>
          </a:xfrm>
          <a:custGeom>
            <a:avLst/>
            <a:gdLst/>
            <a:ahLst/>
            <a:cxnLst/>
            <a:rect l="l" t="t" r="r" b="b"/>
            <a:pathLst>
              <a:path w="3316521" h="7209828">
                <a:moveTo>
                  <a:pt x="0" y="0"/>
                </a:moveTo>
                <a:lnTo>
                  <a:pt x="3316521" y="0"/>
                </a:lnTo>
                <a:lnTo>
                  <a:pt x="3316521" y="7209827"/>
                </a:lnTo>
                <a:lnTo>
                  <a:pt x="0" y="720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10684559" y="8598284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9394591" y="0"/>
                </a:moveTo>
                <a:lnTo>
                  <a:pt x="0" y="0"/>
                </a:lnTo>
                <a:lnTo>
                  <a:pt x="0" y="3723674"/>
                </a:lnTo>
                <a:lnTo>
                  <a:pt x="9394591" y="3723674"/>
                </a:lnTo>
                <a:lnTo>
                  <a:pt x="93945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9609">
            <a:off x="14123416" y="6858061"/>
            <a:ext cx="2985906" cy="4652261"/>
          </a:xfrm>
          <a:custGeom>
            <a:avLst/>
            <a:gdLst/>
            <a:ahLst/>
            <a:cxnLst/>
            <a:rect l="l" t="t" r="r" b="b"/>
            <a:pathLst>
              <a:path w="2985906" h="4652261">
                <a:moveTo>
                  <a:pt x="0" y="0"/>
                </a:moveTo>
                <a:lnTo>
                  <a:pt x="2985906" y="0"/>
                </a:lnTo>
                <a:lnTo>
                  <a:pt x="2985906" y="4652261"/>
                </a:lnTo>
                <a:lnTo>
                  <a:pt x="0" y="4652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748218" y="3006669"/>
            <a:ext cx="11147576" cy="1636311"/>
            <a:chOff x="0" y="0"/>
            <a:chExt cx="2935987" cy="4309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35987" cy="430963"/>
            </a:xfrm>
            <a:custGeom>
              <a:avLst/>
              <a:gdLst/>
              <a:ahLst/>
              <a:cxnLst/>
              <a:rect l="l" t="t" r="r" b="b"/>
              <a:pathLst>
                <a:path w="2935987" h="430963">
                  <a:moveTo>
                    <a:pt x="8334" y="0"/>
                  </a:moveTo>
                  <a:lnTo>
                    <a:pt x="2927653" y="0"/>
                  </a:lnTo>
                  <a:cubicBezTo>
                    <a:pt x="2929864" y="0"/>
                    <a:pt x="2931983" y="878"/>
                    <a:pt x="2933546" y="2441"/>
                  </a:cubicBezTo>
                  <a:cubicBezTo>
                    <a:pt x="2935109" y="4004"/>
                    <a:pt x="2935987" y="6124"/>
                    <a:pt x="2935987" y="8334"/>
                  </a:cubicBezTo>
                  <a:lnTo>
                    <a:pt x="2935987" y="422629"/>
                  </a:lnTo>
                  <a:cubicBezTo>
                    <a:pt x="2935987" y="427231"/>
                    <a:pt x="2932256" y="430963"/>
                    <a:pt x="2927653" y="430963"/>
                  </a:cubicBezTo>
                  <a:lnTo>
                    <a:pt x="8334" y="430963"/>
                  </a:lnTo>
                  <a:cubicBezTo>
                    <a:pt x="6124" y="430963"/>
                    <a:pt x="4004" y="430085"/>
                    <a:pt x="2441" y="428522"/>
                  </a:cubicBezTo>
                  <a:cubicBezTo>
                    <a:pt x="878" y="426959"/>
                    <a:pt x="0" y="424839"/>
                    <a:pt x="0" y="422629"/>
                  </a:cubicBezTo>
                  <a:lnTo>
                    <a:pt x="0" y="8334"/>
                  </a:lnTo>
                  <a:cubicBezTo>
                    <a:pt x="0" y="3731"/>
                    <a:pt x="3731" y="0"/>
                    <a:pt x="8334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935987" cy="47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11724" y="5528415"/>
            <a:ext cx="6902223" cy="661293"/>
            <a:chOff x="0" y="0"/>
            <a:chExt cx="1817869" cy="1741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11724" y="6437499"/>
            <a:ext cx="6902223" cy="661293"/>
            <a:chOff x="0" y="0"/>
            <a:chExt cx="1817869" cy="174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11724" y="7346441"/>
            <a:ext cx="6902223" cy="661293"/>
            <a:chOff x="0" y="0"/>
            <a:chExt cx="1817869" cy="1741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11724" y="8255384"/>
            <a:ext cx="6902223" cy="661293"/>
            <a:chOff x="0" y="0"/>
            <a:chExt cx="1817869" cy="1741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17869" cy="174168"/>
            </a:xfrm>
            <a:custGeom>
              <a:avLst/>
              <a:gdLst/>
              <a:ahLst/>
              <a:cxnLst/>
              <a:rect l="l" t="t" r="r" b="b"/>
              <a:pathLst>
                <a:path w="1817869" h="174168">
                  <a:moveTo>
                    <a:pt x="13460" y="0"/>
                  </a:moveTo>
                  <a:lnTo>
                    <a:pt x="1804410" y="0"/>
                  </a:lnTo>
                  <a:cubicBezTo>
                    <a:pt x="1811843" y="0"/>
                    <a:pt x="1817869" y="6026"/>
                    <a:pt x="1817869" y="13460"/>
                  </a:cubicBezTo>
                  <a:lnTo>
                    <a:pt x="1817869" y="160708"/>
                  </a:lnTo>
                  <a:cubicBezTo>
                    <a:pt x="1817869" y="164277"/>
                    <a:pt x="1816451" y="167701"/>
                    <a:pt x="1813927" y="170225"/>
                  </a:cubicBezTo>
                  <a:cubicBezTo>
                    <a:pt x="1811403" y="172749"/>
                    <a:pt x="1807979" y="174168"/>
                    <a:pt x="1804410" y="174168"/>
                  </a:cubicBezTo>
                  <a:lnTo>
                    <a:pt x="13460" y="174168"/>
                  </a:lnTo>
                  <a:cubicBezTo>
                    <a:pt x="9890" y="174168"/>
                    <a:pt x="6467" y="172749"/>
                    <a:pt x="3942" y="170225"/>
                  </a:cubicBezTo>
                  <a:cubicBezTo>
                    <a:pt x="1418" y="167701"/>
                    <a:pt x="0" y="164277"/>
                    <a:pt x="0" y="160708"/>
                  </a:cubicBezTo>
                  <a:lnTo>
                    <a:pt x="0" y="13460"/>
                  </a:lnTo>
                  <a:cubicBezTo>
                    <a:pt x="0" y="9890"/>
                    <a:pt x="1418" y="6467"/>
                    <a:pt x="3942" y="3942"/>
                  </a:cubicBezTo>
                  <a:cubicBezTo>
                    <a:pt x="6467" y="1418"/>
                    <a:pt x="9890" y="0"/>
                    <a:pt x="13460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817869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402294" y="4816377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7" y="0"/>
                </a:lnTo>
                <a:lnTo>
                  <a:pt x="2056317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846540" y="6768145"/>
            <a:ext cx="2406492" cy="1356386"/>
          </a:xfrm>
          <a:custGeom>
            <a:avLst/>
            <a:gdLst/>
            <a:ahLst/>
            <a:cxnLst/>
            <a:rect l="l" t="t" r="r" b="b"/>
            <a:pathLst>
              <a:path w="2406492" h="1356386">
                <a:moveTo>
                  <a:pt x="0" y="0"/>
                </a:moveTo>
                <a:lnTo>
                  <a:pt x="2406492" y="0"/>
                </a:lnTo>
                <a:lnTo>
                  <a:pt x="2406492" y="1356386"/>
                </a:lnTo>
                <a:lnTo>
                  <a:pt x="0" y="135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485984" y="5597756"/>
            <a:ext cx="1392589" cy="1748685"/>
          </a:xfrm>
          <a:custGeom>
            <a:avLst/>
            <a:gdLst/>
            <a:ahLst/>
            <a:cxnLst/>
            <a:rect l="l" t="t" r="r" b="b"/>
            <a:pathLst>
              <a:path w="1392589" h="1748685">
                <a:moveTo>
                  <a:pt x="0" y="0"/>
                </a:moveTo>
                <a:lnTo>
                  <a:pt x="1392589" y="0"/>
                </a:lnTo>
                <a:lnTo>
                  <a:pt x="1392589" y="1748685"/>
                </a:lnTo>
                <a:lnTo>
                  <a:pt x="0" y="1748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11724" y="1802099"/>
            <a:ext cx="8420566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About 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77017" y="5536166"/>
            <a:ext cx="4371637" cy="54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B.Tech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04763" y="6451457"/>
            <a:ext cx="6116145" cy="54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Bharath University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32796" y="8331861"/>
            <a:ext cx="7853188" cy="45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7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https://github.com/Subbu85307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10771" y="3272057"/>
            <a:ext cx="10785024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•I come from a Computer Science background, which has given me exposure to both technical •skills and business understanding. This combination naturally led me to develop a strong interest in Data Analysis.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6545D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461640" y="7489316"/>
            <a:ext cx="63759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https://www.linkedin.com/in/a-munisubramanyam-939953255/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0735" y="2985005"/>
            <a:ext cx="10696053" cy="1152147"/>
          </a:xfrm>
          <a:custGeom>
            <a:avLst/>
            <a:gdLst/>
            <a:ahLst/>
            <a:cxnLst/>
            <a:rect l="l" t="t" r="r" b="b"/>
            <a:pathLst>
              <a:path w="10696053" h="1152147">
                <a:moveTo>
                  <a:pt x="0" y="0"/>
                </a:moveTo>
                <a:lnTo>
                  <a:pt x="10696053" y="0"/>
                </a:lnTo>
                <a:lnTo>
                  <a:pt x="10696053" y="1152147"/>
                </a:lnTo>
                <a:lnTo>
                  <a:pt x="0" y="1152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50735" y="4898451"/>
            <a:ext cx="10132439" cy="3645982"/>
          </a:xfrm>
          <a:custGeom>
            <a:avLst/>
            <a:gdLst/>
            <a:ahLst/>
            <a:cxnLst/>
            <a:rect l="l" t="t" r="r" b="b"/>
            <a:pathLst>
              <a:path w="10132439" h="3645982">
                <a:moveTo>
                  <a:pt x="0" y="0"/>
                </a:moveTo>
                <a:lnTo>
                  <a:pt x="10132439" y="0"/>
                </a:lnTo>
                <a:lnTo>
                  <a:pt x="10132439" y="3645982"/>
                </a:lnTo>
                <a:lnTo>
                  <a:pt x="0" y="3645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68079" y="2018794"/>
            <a:ext cx="11241969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b. How many employees have processed orders?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85727" y="2060718"/>
            <a:ext cx="4348204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BE7DB"/>
                </a:solidFill>
                <a:latin typeface="Cloud Bold"/>
                <a:ea typeface="Cloud Bold"/>
                <a:cs typeface="Cloud Bold"/>
                <a:sym typeface="Cloud Bold"/>
              </a:rPr>
              <a:t>5️. Employee Performance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444118" y="7384603"/>
            <a:ext cx="3815182" cy="3364297"/>
          </a:xfrm>
          <a:custGeom>
            <a:avLst/>
            <a:gdLst/>
            <a:ahLst/>
            <a:cxnLst/>
            <a:rect l="l" t="t" r="r" b="b"/>
            <a:pathLst>
              <a:path w="3815182" h="3364297">
                <a:moveTo>
                  <a:pt x="0" y="0"/>
                </a:moveTo>
                <a:lnTo>
                  <a:pt x="3815182" y="0"/>
                </a:lnTo>
                <a:lnTo>
                  <a:pt x="3815182" y="3364297"/>
                </a:lnTo>
                <a:lnTo>
                  <a:pt x="0" y="3364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0735" y="3000387"/>
            <a:ext cx="10677662" cy="1592131"/>
          </a:xfrm>
          <a:custGeom>
            <a:avLst/>
            <a:gdLst/>
            <a:ahLst/>
            <a:cxnLst/>
            <a:rect l="l" t="t" r="r" b="b"/>
            <a:pathLst>
              <a:path w="10677662" h="1592131">
                <a:moveTo>
                  <a:pt x="0" y="0"/>
                </a:moveTo>
                <a:lnTo>
                  <a:pt x="10677662" y="0"/>
                </a:lnTo>
                <a:lnTo>
                  <a:pt x="10677662" y="1592132"/>
                </a:lnTo>
                <a:lnTo>
                  <a:pt x="0" y="1592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3429" y="4774626"/>
            <a:ext cx="10039746" cy="5129958"/>
          </a:xfrm>
          <a:custGeom>
            <a:avLst/>
            <a:gdLst/>
            <a:ahLst/>
            <a:cxnLst/>
            <a:rect l="l" t="t" r="r" b="b"/>
            <a:pathLst>
              <a:path w="10039746" h="5129958">
                <a:moveTo>
                  <a:pt x="0" y="0"/>
                </a:moveTo>
                <a:lnTo>
                  <a:pt x="10039745" y="0"/>
                </a:lnTo>
                <a:lnTo>
                  <a:pt x="10039745" y="5129957"/>
                </a:lnTo>
                <a:lnTo>
                  <a:pt x="0" y="5129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887564" y="1890407"/>
            <a:ext cx="11791221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 What is the relationship between quantity ordered and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                 total price?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0735" y="2051711"/>
            <a:ext cx="467485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BE7DB"/>
                </a:solidFill>
                <a:latin typeface="Cloud Bold"/>
                <a:ea typeface="Cloud Bold"/>
                <a:cs typeface="Cloud Bold"/>
                <a:sym typeface="Cloud Bold"/>
              </a:rPr>
              <a:t>6️. Order Details Deep Dive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5010" y="6345700"/>
            <a:ext cx="4782081" cy="4347346"/>
          </a:xfrm>
          <a:custGeom>
            <a:avLst/>
            <a:gdLst/>
            <a:ahLst/>
            <a:cxnLst/>
            <a:rect l="l" t="t" r="r" b="b"/>
            <a:pathLst>
              <a:path w="4782081" h="4347346">
                <a:moveTo>
                  <a:pt x="0" y="0"/>
                </a:moveTo>
                <a:lnTo>
                  <a:pt x="4782081" y="0"/>
                </a:lnTo>
                <a:lnTo>
                  <a:pt x="4782081" y="4347347"/>
                </a:lnTo>
                <a:lnTo>
                  <a:pt x="0" y="4347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43429" y="2997256"/>
            <a:ext cx="10523771" cy="1406824"/>
          </a:xfrm>
          <a:custGeom>
            <a:avLst/>
            <a:gdLst/>
            <a:ahLst/>
            <a:cxnLst/>
            <a:rect l="l" t="t" r="r" b="b"/>
            <a:pathLst>
              <a:path w="10523771" h="1406824">
                <a:moveTo>
                  <a:pt x="0" y="0"/>
                </a:moveTo>
                <a:lnTo>
                  <a:pt x="10523770" y="0"/>
                </a:lnTo>
                <a:lnTo>
                  <a:pt x="10523770" y="1406824"/>
                </a:lnTo>
                <a:lnTo>
                  <a:pt x="0" y="1406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3429" y="4898451"/>
            <a:ext cx="10211018" cy="4883871"/>
          </a:xfrm>
          <a:custGeom>
            <a:avLst/>
            <a:gdLst/>
            <a:ahLst/>
            <a:cxnLst/>
            <a:rect l="l" t="t" r="r" b="b"/>
            <a:pathLst>
              <a:path w="10211018" h="4883871">
                <a:moveTo>
                  <a:pt x="0" y="0"/>
                </a:moveTo>
                <a:lnTo>
                  <a:pt x="10211018" y="0"/>
                </a:lnTo>
                <a:lnTo>
                  <a:pt x="10211018" y="4883871"/>
                </a:lnTo>
                <a:lnTo>
                  <a:pt x="0" y="4883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643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0735" y="2051711"/>
            <a:ext cx="467485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EBE7DB"/>
                </a:solidFill>
                <a:latin typeface="Cloud Bold"/>
                <a:ea typeface="Cloud Bold"/>
                <a:cs typeface="Cloud Bold"/>
                <a:sym typeface="Cloud Bold"/>
              </a:rPr>
              <a:t>6️. Order Details Deep Dive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3301" y="2113092"/>
            <a:ext cx="869573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-- b. What is the average quantity ordered per product?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564047" y="5127051"/>
            <a:ext cx="5237183" cy="5434812"/>
          </a:xfrm>
          <a:custGeom>
            <a:avLst/>
            <a:gdLst/>
            <a:ahLst/>
            <a:cxnLst/>
            <a:rect l="l" t="t" r="r" b="b"/>
            <a:pathLst>
              <a:path w="5237183" h="5434812">
                <a:moveTo>
                  <a:pt x="0" y="0"/>
                </a:moveTo>
                <a:lnTo>
                  <a:pt x="5237183" y="0"/>
                </a:lnTo>
                <a:lnTo>
                  <a:pt x="5237183" y="5434812"/>
                </a:lnTo>
                <a:lnTo>
                  <a:pt x="0" y="5434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29680" y="6391276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2" y="0"/>
                </a:lnTo>
                <a:lnTo>
                  <a:pt x="9394592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74475" y="3312037"/>
            <a:ext cx="10170987" cy="4503718"/>
            <a:chOff x="0" y="0"/>
            <a:chExt cx="2678778" cy="1186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8779" cy="1186165"/>
            </a:xfrm>
            <a:custGeom>
              <a:avLst/>
              <a:gdLst/>
              <a:ahLst/>
              <a:cxnLst/>
              <a:rect l="l" t="t" r="r" b="b"/>
              <a:pathLst>
                <a:path w="2678779" h="1186165">
                  <a:moveTo>
                    <a:pt x="9134" y="0"/>
                  </a:moveTo>
                  <a:lnTo>
                    <a:pt x="2669644" y="0"/>
                  </a:lnTo>
                  <a:cubicBezTo>
                    <a:pt x="2674689" y="0"/>
                    <a:pt x="2678779" y="4089"/>
                    <a:pt x="2678779" y="9134"/>
                  </a:cubicBezTo>
                  <a:lnTo>
                    <a:pt x="2678779" y="1177030"/>
                  </a:lnTo>
                  <a:cubicBezTo>
                    <a:pt x="2678779" y="1182075"/>
                    <a:pt x="2674689" y="1186165"/>
                    <a:pt x="2669644" y="1186165"/>
                  </a:cubicBezTo>
                  <a:lnTo>
                    <a:pt x="9134" y="1186165"/>
                  </a:lnTo>
                  <a:cubicBezTo>
                    <a:pt x="4089" y="1186165"/>
                    <a:pt x="0" y="1182075"/>
                    <a:pt x="0" y="1177030"/>
                  </a:cubicBezTo>
                  <a:lnTo>
                    <a:pt x="0" y="9134"/>
                  </a:lnTo>
                  <a:cubicBezTo>
                    <a:pt x="0" y="4089"/>
                    <a:pt x="4089" y="0"/>
                    <a:pt x="9134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78778" cy="1233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1035" y="2795643"/>
            <a:ext cx="5515693" cy="6043090"/>
          </a:xfrm>
          <a:custGeom>
            <a:avLst/>
            <a:gdLst/>
            <a:ahLst/>
            <a:cxnLst/>
            <a:rect l="l" t="t" r="r" b="b"/>
            <a:pathLst>
              <a:path w="5515693" h="6043090">
                <a:moveTo>
                  <a:pt x="0" y="0"/>
                </a:moveTo>
                <a:lnTo>
                  <a:pt x="5515693" y="0"/>
                </a:lnTo>
                <a:lnTo>
                  <a:pt x="5515693" y="6043089"/>
                </a:lnTo>
                <a:lnTo>
                  <a:pt x="0" y="6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10851" y="58886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47089" y="195313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11078" y="279564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2" y="0"/>
                </a:lnTo>
                <a:lnTo>
                  <a:pt x="1314842" y="741092"/>
                </a:lnTo>
                <a:lnTo>
                  <a:pt x="0" y="741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22924" y="859518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22924" y="1583635"/>
            <a:ext cx="9587927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66445" y="3784818"/>
            <a:ext cx="10313909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Understanding table relationships and applying correct joins.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6445" y="4629149"/>
            <a:ext cx="9279017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Ensuring data consistency with foreign key constraints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66445" y="5526675"/>
            <a:ext cx="7251740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Handling aggregation across joined tables.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6445" y="6316890"/>
            <a:ext cx="10825230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Extracting time-based trends from date data (especially if in VARCHAR format).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22924" y="3951297"/>
            <a:ext cx="248067" cy="24806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22924" y="4795629"/>
            <a:ext cx="248067" cy="24806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22924" y="5693154"/>
            <a:ext cx="248067" cy="24806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222924" y="6541296"/>
            <a:ext cx="248067" cy="24806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1677" y="4436110"/>
            <a:ext cx="2652467" cy="5546985"/>
          </a:xfrm>
          <a:custGeom>
            <a:avLst/>
            <a:gdLst/>
            <a:ahLst/>
            <a:cxnLst/>
            <a:rect l="l" t="t" r="r" b="b"/>
            <a:pathLst>
              <a:path w="2652467" h="5546985">
                <a:moveTo>
                  <a:pt x="0" y="0"/>
                </a:moveTo>
                <a:lnTo>
                  <a:pt x="2652468" y="0"/>
                </a:lnTo>
                <a:lnTo>
                  <a:pt x="2652468" y="5546985"/>
                </a:lnTo>
                <a:lnTo>
                  <a:pt x="0" y="55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32985"/>
            <a:ext cx="2077792" cy="6493099"/>
          </a:xfrm>
          <a:custGeom>
            <a:avLst/>
            <a:gdLst/>
            <a:ahLst/>
            <a:cxnLst/>
            <a:rect l="l" t="t" r="r" b="b"/>
            <a:pathLst>
              <a:path w="2077792" h="6493099">
                <a:moveTo>
                  <a:pt x="0" y="0"/>
                </a:moveTo>
                <a:lnTo>
                  <a:pt x="2077792" y="0"/>
                </a:lnTo>
                <a:lnTo>
                  <a:pt x="2077792" y="6493099"/>
                </a:lnTo>
                <a:lnTo>
                  <a:pt x="0" y="649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46869" y="4321154"/>
            <a:ext cx="12344809" cy="2888449"/>
            <a:chOff x="0" y="0"/>
            <a:chExt cx="3251308" cy="760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1308" cy="760744"/>
            </a:xfrm>
            <a:custGeom>
              <a:avLst/>
              <a:gdLst/>
              <a:ahLst/>
              <a:cxnLst/>
              <a:rect l="l" t="t" r="r" b="b"/>
              <a:pathLst>
                <a:path w="3251308" h="760744">
                  <a:moveTo>
                    <a:pt x="7526" y="0"/>
                  </a:moveTo>
                  <a:lnTo>
                    <a:pt x="3243782" y="0"/>
                  </a:lnTo>
                  <a:cubicBezTo>
                    <a:pt x="3245778" y="0"/>
                    <a:pt x="3247692" y="793"/>
                    <a:pt x="3249104" y="2204"/>
                  </a:cubicBezTo>
                  <a:cubicBezTo>
                    <a:pt x="3250515" y="3616"/>
                    <a:pt x="3251308" y="5530"/>
                    <a:pt x="3251308" y="7526"/>
                  </a:cubicBezTo>
                  <a:lnTo>
                    <a:pt x="3251308" y="753218"/>
                  </a:lnTo>
                  <a:cubicBezTo>
                    <a:pt x="3251308" y="755214"/>
                    <a:pt x="3250515" y="757128"/>
                    <a:pt x="3249104" y="758539"/>
                  </a:cubicBezTo>
                  <a:cubicBezTo>
                    <a:pt x="3247692" y="759951"/>
                    <a:pt x="3245778" y="760744"/>
                    <a:pt x="3243782" y="760744"/>
                  </a:cubicBezTo>
                  <a:lnTo>
                    <a:pt x="7526" y="760744"/>
                  </a:lnTo>
                  <a:cubicBezTo>
                    <a:pt x="5530" y="760744"/>
                    <a:pt x="3616" y="759951"/>
                    <a:pt x="2204" y="758539"/>
                  </a:cubicBezTo>
                  <a:cubicBezTo>
                    <a:pt x="793" y="757128"/>
                    <a:pt x="0" y="755214"/>
                    <a:pt x="0" y="753218"/>
                  </a:cubicBezTo>
                  <a:lnTo>
                    <a:pt x="0" y="7526"/>
                  </a:lnTo>
                  <a:cubicBezTo>
                    <a:pt x="0" y="5530"/>
                    <a:pt x="793" y="3616"/>
                    <a:pt x="2204" y="2204"/>
                  </a:cubicBezTo>
                  <a:cubicBezTo>
                    <a:pt x="3616" y="793"/>
                    <a:pt x="5530" y="0"/>
                    <a:pt x="7526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51308" cy="808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11920616" y="-2025556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5"/>
                </a:lnTo>
                <a:lnTo>
                  <a:pt x="0" y="3723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17911" y="1998077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7" y="0"/>
                </a:lnTo>
                <a:lnTo>
                  <a:pt x="2013547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84846" y="4822557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6" y="0"/>
                </a:lnTo>
                <a:lnTo>
                  <a:pt x="2013546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133768">
            <a:off x="859147" y="1068518"/>
            <a:ext cx="1454158" cy="1216205"/>
          </a:xfrm>
          <a:custGeom>
            <a:avLst/>
            <a:gdLst/>
            <a:ahLst/>
            <a:cxnLst/>
            <a:rect l="l" t="t" r="r" b="b"/>
            <a:pathLst>
              <a:path w="1454158" h="1216205">
                <a:moveTo>
                  <a:pt x="0" y="0"/>
                </a:moveTo>
                <a:lnTo>
                  <a:pt x="1454158" y="0"/>
                </a:lnTo>
                <a:lnTo>
                  <a:pt x="1454158" y="1216205"/>
                </a:lnTo>
                <a:lnTo>
                  <a:pt x="0" y="1216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36050" y="4355720"/>
            <a:ext cx="11415900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By implementing  this SQL project for data management and analysis, this project delivers meaningful insights into sales, customers, and operations, supporting smarter and data-driven decision-making.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182" y="2345819"/>
            <a:ext cx="13791637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6758" y="4342486"/>
            <a:ext cx="15668814" cy="172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58"/>
              </a:lnSpc>
            </a:pPr>
            <a:r>
              <a:rPr lang="en-US" sz="121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Thank u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972421" y="6347469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72116" y="2421184"/>
            <a:ext cx="6359910" cy="6232712"/>
          </a:xfrm>
          <a:custGeom>
            <a:avLst/>
            <a:gdLst/>
            <a:ahLst/>
            <a:cxnLst/>
            <a:rect l="l" t="t" r="r" b="b"/>
            <a:pathLst>
              <a:path w="6359910" h="6232712">
                <a:moveTo>
                  <a:pt x="0" y="0"/>
                </a:moveTo>
                <a:lnTo>
                  <a:pt x="6359910" y="0"/>
                </a:lnTo>
                <a:lnTo>
                  <a:pt x="6359910" y="6232712"/>
                </a:lnTo>
                <a:lnTo>
                  <a:pt x="0" y="6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89290" y="6347469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7" y="0"/>
                </a:lnTo>
                <a:lnTo>
                  <a:pt x="2013547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32026" y="1286276"/>
            <a:ext cx="2013546" cy="1134908"/>
          </a:xfrm>
          <a:custGeom>
            <a:avLst/>
            <a:gdLst/>
            <a:ahLst/>
            <a:cxnLst/>
            <a:rect l="l" t="t" r="r" b="b"/>
            <a:pathLst>
              <a:path w="2013546" h="1134908">
                <a:moveTo>
                  <a:pt x="0" y="0"/>
                </a:moveTo>
                <a:lnTo>
                  <a:pt x="2013546" y="0"/>
                </a:lnTo>
                <a:lnTo>
                  <a:pt x="2013546" y="1134908"/>
                </a:lnTo>
                <a:lnTo>
                  <a:pt x="0" y="11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9656" y="1028700"/>
            <a:ext cx="4154770" cy="1155782"/>
          </a:xfrm>
          <a:custGeom>
            <a:avLst/>
            <a:gdLst/>
            <a:ahLst/>
            <a:cxnLst/>
            <a:rect l="l" t="t" r="r" b="b"/>
            <a:pathLst>
              <a:path w="4154770" h="1155782">
                <a:moveTo>
                  <a:pt x="0" y="0"/>
                </a:moveTo>
                <a:lnTo>
                  <a:pt x="4154771" y="0"/>
                </a:lnTo>
                <a:lnTo>
                  <a:pt x="4154771" y="1155782"/>
                </a:lnTo>
                <a:lnTo>
                  <a:pt x="0" y="1155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888" y="157167"/>
            <a:ext cx="14482625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Agenda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9729" y="1853385"/>
            <a:ext cx="8794493" cy="661293"/>
            <a:chOff x="0" y="0"/>
            <a:chExt cx="2316245" cy="174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59729" y="2697923"/>
            <a:ext cx="8794493" cy="661293"/>
            <a:chOff x="0" y="0"/>
            <a:chExt cx="2316245" cy="174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72704" y="4622086"/>
            <a:ext cx="8681518" cy="1042828"/>
            <a:chOff x="0" y="0"/>
            <a:chExt cx="2286490" cy="2746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490" cy="274654"/>
            </a:xfrm>
            <a:custGeom>
              <a:avLst/>
              <a:gdLst/>
              <a:ahLst/>
              <a:cxnLst/>
              <a:rect l="l" t="t" r="r" b="b"/>
              <a:pathLst>
                <a:path w="2286490" h="274654">
                  <a:moveTo>
                    <a:pt x="10701" y="0"/>
                  </a:moveTo>
                  <a:lnTo>
                    <a:pt x="2275789" y="0"/>
                  </a:lnTo>
                  <a:cubicBezTo>
                    <a:pt x="2278627" y="0"/>
                    <a:pt x="2281349" y="1127"/>
                    <a:pt x="2283356" y="3134"/>
                  </a:cubicBezTo>
                  <a:cubicBezTo>
                    <a:pt x="2285363" y="5141"/>
                    <a:pt x="2286490" y="7863"/>
                    <a:pt x="2286490" y="10701"/>
                  </a:cubicBezTo>
                  <a:lnTo>
                    <a:pt x="2286490" y="263953"/>
                  </a:lnTo>
                  <a:cubicBezTo>
                    <a:pt x="2286490" y="269863"/>
                    <a:pt x="2281699" y="274654"/>
                    <a:pt x="2275789" y="274654"/>
                  </a:cubicBezTo>
                  <a:lnTo>
                    <a:pt x="10701" y="274654"/>
                  </a:lnTo>
                  <a:cubicBezTo>
                    <a:pt x="4791" y="274654"/>
                    <a:pt x="0" y="269863"/>
                    <a:pt x="0" y="263953"/>
                  </a:cubicBezTo>
                  <a:lnTo>
                    <a:pt x="0" y="10701"/>
                  </a:lnTo>
                  <a:cubicBezTo>
                    <a:pt x="0" y="4791"/>
                    <a:pt x="4791" y="0"/>
                    <a:pt x="10701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86490" cy="322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-1486503" y="8546528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2" y="0"/>
                </a:lnTo>
                <a:lnTo>
                  <a:pt x="9394592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2030" y="2886153"/>
            <a:ext cx="4364186" cy="7186534"/>
          </a:xfrm>
          <a:custGeom>
            <a:avLst/>
            <a:gdLst/>
            <a:ahLst/>
            <a:cxnLst/>
            <a:rect l="l" t="t" r="r" b="b"/>
            <a:pathLst>
              <a:path w="4364186" h="7186534">
                <a:moveTo>
                  <a:pt x="0" y="0"/>
                </a:moveTo>
                <a:lnTo>
                  <a:pt x="4364186" y="0"/>
                </a:lnTo>
                <a:lnTo>
                  <a:pt x="4364186" y="7186534"/>
                </a:lnTo>
                <a:lnTo>
                  <a:pt x="0" y="718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59534" y="4057269"/>
            <a:ext cx="3299766" cy="4665479"/>
          </a:xfrm>
          <a:custGeom>
            <a:avLst/>
            <a:gdLst/>
            <a:ahLst/>
            <a:cxnLst/>
            <a:rect l="l" t="t" r="r" b="b"/>
            <a:pathLst>
              <a:path w="3299766" h="4665479">
                <a:moveTo>
                  <a:pt x="0" y="0"/>
                </a:moveTo>
                <a:lnTo>
                  <a:pt x="3299766" y="0"/>
                </a:lnTo>
                <a:lnTo>
                  <a:pt x="3299766" y="4665479"/>
                </a:lnTo>
                <a:lnTo>
                  <a:pt x="0" y="4665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0070752" y="-2023679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2" y="0"/>
                </a:lnTo>
                <a:lnTo>
                  <a:pt x="9394592" y="3723675"/>
                </a:lnTo>
                <a:lnTo>
                  <a:pt x="0" y="372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959227" y="4053814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543769" y="610309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401574" y="1999869"/>
            <a:ext cx="732949" cy="2057400"/>
          </a:xfrm>
          <a:custGeom>
            <a:avLst/>
            <a:gdLst/>
            <a:ahLst/>
            <a:cxnLst/>
            <a:rect l="l" t="t" r="r" b="b"/>
            <a:pathLst>
              <a:path w="732949" h="2057400">
                <a:moveTo>
                  <a:pt x="0" y="0"/>
                </a:moveTo>
                <a:lnTo>
                  <a:pt x="732948" y="0"/>
                </a:lnTo>
                <a:lnTo>
                  <a:pt x="7329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53280" y="1972779"/>
            <a:ext cx="6504336" cy="110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15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Objective of the Project</a:t>
            </a:r>
          </a:p>
          <a:p>
            <a:pPr algn="ctr">
              <a:lnSpc>
                <a:spcPts val="4422"/>
              </a:lnSpc>
            </a:pPr>
            <a:endParaRPr lang="en-US" sz="315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83625" y="2809953"/>
            <a:ext cx="7583276" cy="110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    ER Diagramand schema explanation</a:t>
            </a:r>
          </a:p>
          <a:p>
            <a:pPr algn="ctr">
              <a:lnSpc>
                <a:spcPts val="4395"/>
              </a:lnSpc>
            </a:pPr>
            <a:endParaRPr lang="en-US" sz="313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859729" y="3721336"/>
            <a:ext cx="8794493" cy="661293"/>
            <a:chOff x="0" y="0"/>
            <a:chExt cx="2316245" cy="1741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16245" cy="174168"/>
            </a:xfrm>
            <a:custGeom>
              <a:avLst/>
              <a:gdLst/>
              <a:ahLst/>
              <a:cxnLst/>
              <a:rect l="l" t="t" r="r" b="b"/>
              <a:pathLst>
                <a:path w="2316245" h="174168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63604"/>
                  </a:lnTo>
                  <a:cubicBezTo>
                    <a:pt x="2316245" y="166406"/>
                    <a:pt x="2315132" y="169092"/>
                    <a:pt x="2313151" y="171074"/>
                  </a:cubicBezTo>
                  <a:cubicBezTo>
                    <a:pt x="2311170" y="173055"/>
                    <a:pt x="2308483" y="174168"/>
                    <a:pt x="2305681" y="174168"/>
                  </a:cubicBezTo>
                  <a:lnTo>
                    <a:pt x="10564" y="174168"/>
                  </a:lnTo>
                  <a:cubicBezTo>
                    <a:pt x="7762" y="174168"/>
                    <a:pt x="5075" y="173055"/>
                    <a:pt x="3094" y="171074"/>
                  </a:cubicBezTo>
                  <a:cubicBezTo>
                    <a:pt x="1113" y="169092"/>
                    <a:pt x="0" y="166406"/>
                    <a:pt x="0" y="163604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316245" cy="221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916216" y="5988798"/>
            <a:ext cx="8794493" cy="795903"/>
            <a:chOff x="0" y="0"/>
            <a:chExt cx="2316245" cy="2096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16245" cy="209621"/>
            </a:xfrm>
            <a:custGeom>
              <a:avLst/>
              <a:gdLst/>
              <a:ahLst/>
              <a:cxnLst/>
              <a:rect l="l" t="t" r="r" b="b"/>
              <a:pathLst>
                <a:path w="2316245" h="209621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99057"/>
                  </a:lnTo>
                  <a:cubicBezTo>
                    <a:pt x="2316245" y="201859"/>
                    <a:pt x="2315132" y="204545"/>
                    <a:pt x="2313151" y="206527"/>
                  </a:cubicBezTo>
                  <a:cubicBezTo>
                    <a:pt x="2311170" y="208508"/>
                    <a:pt x="2308483" y="209621"/>
                    <a:pt x="2305681" y="209621"/>
                  </a:cubicBezTo>
                  <a:lnTo>
                    <a:pt x="10564" y="209621"/>
                  </a:lnTo>
                  <a:cubicBezTo>
                    <a:pt x="7762" y="209621"/>
                    <a:pt x="5075" y="208508"/>
                    <a:pt x="3094" y="206527"/>
                  </a:cubicBezTo>
                  <a:cubicBezTo>
                    <a:pt x="1113" y="204545"/>
                    <a:pt x="0" y="201859"/>
                    <a:pt x="0" y="199057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316245" cy="2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972704" y="7213326"/>
            <a:ext cx="8794493" cy="795903"/>
            <a:chOff x="0" y="0"/>
            <a:chExt cx="2316245" cy="2096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16245" cy="209621"/>
            </a:xfrm>
            <a:custGeom>
              <a:avLst/>
              <a:gdLst/>
              <a:ahLst/>
              <a:cxnLst/>
              <a:rect l="l" t="t" r="r" b="b"/>
              <a:pathLst>
                <a:path w="2316245" h="209621">
                  <a:moveTo>
                    <a:pt x="10564" y="0"/>
                  </a:moveTo>
                  <a:lnTo>
                    <a:pt x="2305681" y="0"/>
                  </a:lnTo>
                  <a:cubicBezTo>
                    <a:pt x="2311515" y="0"/>
                    <a:pt x="2316245" y="4730"/>
                    <a:pt x="2316245" y="10564"/>
                  </a:cubicBezTo>
                  <a:lnTo>
                    <a:pt x="2316245" y="199057"/>
                  </a:lnTo>
                  <a:cubicBezTo>
                    <a:pt x="2316245" y="201859"/>
                    <a:pt x="2315132" y="204545"/>
                    <a:pt x="2313151" y="206527"/>
                  </a:cubicBezTo>
                  <a:cubicBezTo>
                    <a:pt x="2311170" y="208508"/>
                    <a:pt x="2308483" y="209621"/>
                    <a:pt x="2305681" y="209621"/>
                  </a:cubicBezTo>
                  <a:lnTo>
                    <a:pt x="10564" y="209621"/>
                  </a:lnTo>
                  <a:cubicBezTo>
                    <a:pt x="7762" y="209621"/>
                    <a:pt x="5075" y="208508"/>
                    <a:pt x="3094" y="206527"/>
                  </a:cubicBezTo>
                  <a:cubicBezTo>
                    <a:pt x="1113" y="204545"/>
                    <a:pt x="0" y="201859"/>
                    <a:pt x="0" y="199057"/>
                  </a:cubicBezTo>
                  <a:lnTo>
                    <a:pt x="0" y="10564"/>
                  </a:lnTo>
                  <a:cubicBezTo>
                    <a:pt x="0" y="7762"/>
                    <a:pt x="1113" y="5075"/>
                    <a:pt x="3094" y="3094"/>
                  </a:cubicBezTo>
                  <a:cubicBezTo>
                    <a:pt x="5075" y="1113"/>
                    <a:pt x="7762" y="0"/>
                    <a:pt x="10564" y="0"/>
                  </a:cubicBezTo>
                  <a:close/>
                </a:path>
              </a:pathLst>
            </a:custGeom>
            <a:solidFill>
              <a:srgbClr val="9DCED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316245" cy="2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83625" y="2184031"/>
            <a:ext cx="339764" cy="185398"/>
            <a:chOff x="0" y="0"/>
            <a:chExt cx="834323" cy="4552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604623" y="4811254"/>
            <a:ext cx="8986831" cy="110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140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SQLquery results with Images</a:t>
            </a:r>
          </a:p>
          <a:p>
            <a:pPr algn="ctr">
              <a:lnSpc>
                <a:spcPts val="4396"/>
              </a:lnSpc>
            </a:pPr>
            <a:endParaRPr lang="en-US" sz="3140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90991" y="3709896"/>
            <a:ext cx="8568543" cy="110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Key analysis questions (usecases)</a:t>
            </a:r>
          </a:p>
          <a:p>
            <a:pPr algn="ctr">
              <a:lnSpc>
                <a:spcPts val="4395"/>
              </a:lnSpc>
            </a:pPr>
            <a:endParaRPr lang="en-US" sz="313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170785" y="6074202"/>
            <a:ext cx="8986831" cy="5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3140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Challenges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70785" y="7194276"/>
            <a:ext cx="8986831" cy="5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3140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Conclusion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883625" y="2980937"/>
            <a:ext cx="339764" cy="185398"/>
            <a:chOff x="0" y="0"/>
            <a:chExt cx="834323" cy="4552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883625" y="3964570"/>
            <a:ext cx="339764" cy="185398"/>
            <a:chOff x="0" y="0"/>
            <a:chExt cx="834323" cy="45526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883625" y="4948204"/>
            <a:ext cx="339764" cy="185398"/>
            <a:chOff x="0" y="0"/>
            <a:chExt cx="834323" cy="45526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883625" y="6297310"/>
            <a:ext cx="339764" cy="185398"/>
            <a:chOff x="0" y="0"/>
            <a:chExt cx="834323" cy="45526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883625" y="7432401"/>
            <a:ext cx="339764" cy="185398"/>
            <a:chOff x="0" y="0"/>
            <a:chExt cx="834323" cy="45526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34323" cy="455263"/>
            </a:xfrm>
            <a:custGeom>
              <a:avLst/>
              <a:gdLst/>
              <a:ahLst/>
              <a:cxnLst/>
              <a:rect l="l" t="t" r="r" b="b"/>
              <a:pathLst>
                <a:path w="834323" h="455263">
                  <a:moveTo>
                    <a:pt x="417162" y="0"/>
                  </a:moveTo>
                  <a:cubicBezTo>
                    <a:pt x="186770" y="0"/>
                    <a:pt x="0" y="101914"/>
                    <a:pt x="0" y="227632"/>
                  </a:cubicBezTo>
                  <a:cubicBezTo>
                    <a:pt x="0" y="353349"/>
                    <a:pt x="186770" y="455263"/>
                    <a:pt x="417162" y="455263"/>
                  </a:cubicBezTo>
                  <a:cubicBezTo>
                    <a:pt x="647554" y="455263"/>
                    <a:pt x="834323" y="353349"/>
                    <a:pt x="834323" y="227632"/>
                  </a:cubicBezTo>
                  <a:cubicBezTo>
                    <a:pt x="834323" y="101914"/>
                    <a:pt x="647554" y="0"/>
                    <a:pt x="417162" y="0"/>
                  </a:cubicBezTo>
                  <a:close/>
                </a:path>
              </a:pathLst>
            </a:custGeom>
            <a:solidFill>
              <a:srgbClr val="06545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8218" y="-4944"/>
              <a:ext cx="677888" cy="417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6183" y="2124597"/>
            <a:ext cx="2939382" cy="7450046"/>
          </a:xfrm>
          <a:custGeom>
            <a:avLst/>
            <a:gdLst/>
            <a:ahLst/>
            <a:cxnLst/>
            <a:rect l="l" t="t" r="r" b="b"/>
            <a:pathLst>
              <a:path w="2939382" h="7450046">
                <a:moveTo>
                  <a:pt x="0" y="0"/>
                </a:moveTo>
                <a:lnTo>
                  <a:pt x="2939381" y="0"/>
                </a:lnTo>
                <a:lnTo>
                  <a:pt x="2939381" y="7450045"/>
                </a:lnTo>
                <a:lnTo>
                  <a:pt x="0" y="7450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10553" y="5805443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147844" y="-2516073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6"/>
                </a:lnTo>
                <a:lnTo>
                  <a:pt x="0" y="5032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60207" y="360197"/>
            <a:ext cx="11391565" cy="263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Objective of this 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-1027617" y="2993475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7" y="0"/>
                </a:lnTo>
                <a:lnTo>
                  <a:pt x="2056317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66161" y="4814672"/>
            <a:ext cx="2056317" cy="990771"/>
          </a:xfrm>
          <a:custGeom>
            <a:avLst/>
            <a:gdLst/>
            <a:ahLst/>
            <a:cxnLst/>
            <a:rect l="l" t="t" r="r" b="b"/>
            <a:pathLst>
              <a:path w="2056317" h="990771">
                <a:moveTo>
                  <a:pt x="0" y="0"/>
                </a:moveTo>
                <a:lnTo>
                  <a:pt x="2056318" y="0"/>
                </a:lnTo>
                <a:lnTo>
                  <a:pt x="2056318" y="990771"/>
                </a:lnTo>
                <a:lnTo>
                  <a:pt x="0" y="99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07039" y="3422185"/>
            <a:ext cx="11669506" cy="59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•The main goals of this SQL project are: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•To design and implement a relational database for a grocery store.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•To retrieve and manipulate data using SQL queries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•To perform data analysis for business insights such as top customers, </a:t>
            </a:r>
            <a:r>
              <a:rPr lang="en-US" sz="2799" b="1">
                <a:solidFill>
                  <a:srgbClr val="292524"/>
                </a:solidFill>
                <a:latin typeface="Cloud Bold"/>
                <a:ea typeface="Cloud Bold"/>
                <a:cs typeface="Cloud Bold"/>
                <a:sym typeface="Cloud Bold"/>
              </a:rPr>
              <a:t>best</a:t>
            </a: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-selling products, and revenue trends.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6545D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•To practice using joins, aggregations, subqueries, and </a:t>
            </a:r>
            <a:r>
              <a:rPr lang="en-US" sz="27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filtering</a:t>
            </a:r>
            <a:r>
              <a:rPr lang="en-US" sz="27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 techniques</a:t>
            </a:r>
            <a:r>
              <a:rPr lang="en-US" sz="2799" b="1">
                <a:solidFill>
                  <a:srgbClr val="F8F6F0"/>
                </a:solidFill>
                <a:latin typeface="Cloud Bold"/>
                <a:ea typeface="Cloud Bold"/>
                <a:cs typeface="Cloud Bold"/>
                <a:sym typeface="Cloud Bold"/>
              </a:rPr>
              <a:t>niques.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F8F6F0"/>
              </a:solidFill>
              <a:latin typeface="Cloud Bold"/>
              <a:ea typeface="Cloud Bold"/>
              <a:cs typeface="Cloud Bold"/>
              <a:sym typeface="Cloud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869" y="4544233"/>
            <a:ext cx="4405510" cy="4714067"/>
          </a:xfrm>
          <a:custGeom>
            <a:avLst/>
            <a:gdLst/>
            <a:ahLst/>
            <a:cxnLst/>
            <a:rect l="l" t="t" r="r" b="b"/>
            <a:pathLst>
              <a:path w="4405510" h="4714067">
                <a:moveTo>
                  <a:pt x="0" y="0"/>
                </a:moveTo>
                <a:lnTo>
                  <a:pt x="4405510" y="0"/>
                </a:lnTo>
                <a:lnTo>
                  <a:pt x="4405510" y="4714067"/>
                </a:lnTo>
                <a:lnTo>
                  <a:pt x="0" y="4714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248618" y="835948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78818" y="1669630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4" y="0"/>
                </a:lnTo>
                <a:lnTo>
                  <a:pt x="2760964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91569" y="6112295"/>
            <a:ext cx="2760965" cy="1556180"/>
          </a:xfrm>
          <a:custGeom>
            <a:avLst/>
            <a:gdLst/>
            <a:ahLst/>
            <a:cxnLst/>
            <a:rect l="l" t="t" r="r" b="b"/>
            <a:pathLst>
              <a:path w="2760965" h="1556180">
                <a:moveTo>
                  <a:pt x="0" y="0"/>
                </a:moveTo>
                <a:lnTo>
                  <a:pt x="2760965" y="0"/>
                </a:lnTo>
                <a:lnTo>
                  <a:pt x="2760965" y="1556180"/>
                </a:lnTo>
                <a:lnTo>
                  <a:pt x="0" y="1556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6596" y="971791"/>
            <a:ext cx="8420566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ER Diagram</a:t>
            </a:r>
          </a:p>
        </p:txBody>
      </p:sp>
      <p:sp>
        <p:nvSpPr>
          <p:cNvPr id="7" name="Freeform 7"/>
          <p:cNvSpPr/>
          <p:nvPr/>
        </p:nvSpPr>
        <p:spPr>
          <a:xfrm>
            <a:off x="8389801" y="271716"/>
            <a:ext cx="2201439" cy="1397914"/>
          </a:xfrm>
          <a:custGeom>
            <a:avLst/>
            <a:gdLst/>
            <a:ahLst/>
            <a:cxnLst/>
            <a:rect l="l" t="t" r="r" b="b"/>
            <a:pathLst>
              <a:path w="2201439" h="1397914">
                <a:moveTo>
                  <a:pt x="0" y="0"/>
                </a:moveTo>
                <a:lnTo>
                  <a:pt x="2201439" y="0"/>
                </a:lnTo>
                <a:lnTo>
                  <a:pt x="2201439" y="1397914"/>
                </a:lnTo>
                <a:lnTo>
                  <a:pt x="0" y="1397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73281" y="2723805"/>
            <a:ext cx="9179326" cy="5635677"/>
          </a:xfrm>
          <a:custGeom>
            <a:avLst/>
            <a:gdLst/>
            <a:ahLst/>
            <a:cxnLst/>
            <a:rect l="l" t="t" r="r" b="b"/>
            <a:pathLst>
              <a:path w="9179326" h="5635677">
                <a:moveTo>
                  <a:pt x="0" y="0"/>
                </a:moveTo>
                <a:lnTo>
                  <a:pt x="9179325" y="0"/>
                </a:lnTo>
                <a:lnTo>
                  <a:pt x="9179325" y="5635677"/>
                </a:lnTo>
                <a:lnTo>
                  <a:pt x="0" y="5635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839" b="-36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835" y="2447720"/>
            <a:ext cx="9854771" cy="6443504"/>
          </a:xfrm>
          <a:custGeom>
            <a:avLst/>
            <a:gdLst/>
            <a:ahLst/>
            <a:cxnLst/>
            <a:rect l="l" t="t" r="r" b="b"/>
            <a:pathLst>
              <a:path w="9854771" h="6443504">
                <a:moveTo>
                  <a:pt x="0" y="0"/>
                </a:moveTo>
                <a:lnTo>
                  <a:pt x="9854771" y="0"/>
                </a:lnTo>
                <a:lnTo>
                  <a:pt x="9854771" y="6443504"/>
                </a:lnTo>
                <a:lnTo>
                  <a:pt x="0" y="6443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6410" y="1698107"/>
            <a:ext cx="10036376" cy="132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9"/>
              </a:lnSpc>
            </a:pPr>
            <a:r>
              <a:rPr lang="en-US" sz="93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Analysis questions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1651153" y="6932828"/>
            <a:ext cx="9394591" cy="3723674"/>
          </a:xfrm>
          <a:custGeom>
            <a:avLst/>
            <a:gdLst/>
            <a:ahLst/>
            <a:cxnLst/>
            <a:rect l="l" t="t" r="r" b="b"/>
            <a:pathLst>
              <a:path w="9394591" h="3723674">
                <a:moveTo>
                  <a:pt x="0" y="0"/>
                </a:moveTo>
                <a:lnTo>
                  <a:pt x="9394591" y="0"/>
                </a:lnTo>
                <a:lnTo>
                  <a:pt x="9394591" y="3723674"/>
                </a:lnTo>
                <a:lnTo>
                  <a:pt x="0" y="372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86410" y="3511964"/>
            <a:ext cx="8913202" cy="707390"/>
            <a:chOff x="0" y="0"/>
            <a:chExt cx="2347510" cy="1863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7510" cy="186308"/>
            </a:xfrm>
            <a:custGeom>
              <a:avLst/>
              <a:gdLst/>
              <a:ahLst/>
              <a:cxnLst/>
              <a:rect l="l" t="t" r="r" b="b"/>
              <a:pathLst>
                <a:path w="2347510" h="186308">
                  <a:moveTo>
                    <a:pt x="10423" y="0"/>
                  </a:moveTo>
                  <a:lnTo>
                    <a:pt x="2337087" y="0"/>
                  </a:lnTo>
                  <a:cubicBezTo>
                    <a:pt x="2339851" y="0"/>
                    <a:pt x="2342502" y="1098"/>
                    <a:pt x="2344457" y="3053"/>
                  </a:cubicBezTo>
                  <a:cubicBezTo>
                    <a:pt x="2346412" y="5008"/>
                    <a:pt x="2347510" y="7659"/>
                    <a:pt x="2347510" y="10423"/>
                  </a:cubicBezTo>
                  <a:lnTo>
                    <a:pt x="2347510" y="175885"/>
                  </a:lnTo>
                  <a:cubicBezTo>
                    <a:pt x="2347510" y="178650"/>
                    <a:pt x="2346412" y="181301"/>
                    <a:pt x="2344457" y="183256"/>
                  </a:cubicBezTo>
                  <a:cubicBezTo>
                    <a:pt x="2342502" y="185210"/>
                    <a:pt x="2339851" y="186308"/>
                    <a:pt x="2337087" y="186308"/>
                  </a:cubicBezTo>
                  <a:lnTo>
                    <a:pt x="10423" y="186308"/>
                  </a:lnTo>
                  <a:cubicBezTo>
                    <a:pt x="7659" y="186308"/>
                    <a:pt x="5008" y="185210"/>
                    <a:pt x="3053" y="183256"/>
                  </a:cubicBezTo>
                  <a:cubicBezTo>
                    <a:pt x="1098" y="181301"/>
                    <a:pt x="0" y="178650"/>
                    <a:pt x="0" y="175885"/>
                  </a:cubicBezTo>
                  <a:lnTo>
                    <a:pt x="0" y="10423"/>
                  </a:lnTo>
                  <a:cubicBezTo>
                    <a:pt x="0" y="7659"/>
                    <a:pt x="1098" y="5008"/>
                    <a:pt x="3053" y="3053"/>
                  </a:cubicBezTo>
                  <a:cubicBezTo>
                    <a:pt x="5008" y="1098"/>
                    <a:pt x="7659" y="0"/>
                    <a:pt x="10423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47510" cy="224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86410" y="8022514"/>
            <a:ext cx="8913202" cy="893480"/>
            <a:chOff x="0" y="0"/>
            <a:chExt cx="2347510" cy="23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7510" cy="235320"/>
            </a:xfrm>
            <a:custGeom>
              <a:avLst/>
              <a:gdLst/>
              <a:ahLst/>
              <a:cxnLst/>
              <a:rect l="l" t="t" r="r" b="b"/>
              <a:pathLst>
                <a:path w="2347510" h="235320">
                  <a:moveTo>
                    <a:pt x="10423" y="0"/>
                  </a:moveTo>
                  <a:lnTo>
                    <a:pt x="2337087" y="0"/>
                  </a:lnTo>
                  <a:cubicBezTo>
                    <a:pt x="2339851" y="0"/>
                    <a:pt x="2342502" y="1098"/>
                    <a:pt x="2344457" y="3053"/>
                  </a:cubicBezTo>
                  <a:cubicBezTo>
                    <a:pt x="2346412" y="5008"/>
                    <a:pt x="2347510" y="7659"/>
                    <a:pt x="2347510" y="10423"/>
                  </a:cubicBezTo>
                  <a:lnTo>
                    <a:pt x="2347510" y="224897"/>
                  </a:lnTo>
                  <a:cubicBezTo>
                    <a:pt x="2347510" y="227661"/>
                    <a:pt x="2346412" y="230312"/>
                    <a:pt x="2344457" y="232267"/>
                  </a:cubicBezTo>
                  <a:cubicBezTo>
                    <a:pt x="2342502" y="234222"/>
                    <a:pt x="2339851" y="235320"/>
                    <a:pt x="2337087" y="235320"/>
                  </a:cubicBezTo>
                  <a:lnTo>
                    <a:pt x="10423" y="235320"/>
                  </a:lnTo>
                  <a:cubicBezTo>
                    <a:pt x="7659" y="235320"/>
                    <a:pt x="5008" y="234222"/>
                    <a:pt x="3053" y="232267"/>
                  </a:cubicBezTo>
                  <a:cubicBezTo>
                    <a:pt x="1098" y="230312"/>
                    <a:pt x="0" y="227661"/>
                    <a:pt x="0" y="224897"/>
                  </a:cubicBezTo>
                  <a:lnTo>
                    <a:pt x="0" y="10423"/>
                  </a:lnTo>
                  <a:cubicBezTo>
                    <a:pt x="0" y="7659"/>
                    <a:pt x="1098" y="5008"/>
                    <a:pt x="3053" y="3053"/>
                  </a:cubicBezTo>
                  <a:cubicBezTo>
                    <a:pt x="5008" y="1098"/>
                    <a:pt x="7659" y="0"/>
                    <a:pt x="10423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47510" cy="282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39669" y="2302725"/>
            <a:ext cx="6182162" cy="6667037"/>
          </a:xfrm>
          <a:custGeom>
            <a:avLst/>
            <a:gdLst/>
            <a:ahLst/>
            <a:cxnLst/>
            <a:rect l="l" t="t" r="r" b="b"/>
            <a:pathLst>
              <a:path w="6182162" h="6667037">
                <a:moveTo>
                  <a:pt x="0" y="0"/>
                </a:moveTo>
                <a:lnTo>
                  <a:pt x="6182161" y="0"/>
                </a:lnTo>
                <a:lnTo>
                  <a:pt x="6182161" y="6667037"/>
                </a:lnTo>
                <a:lnTo>
                  <a:pt x="0" y="666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56129" y="2967121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561255" y="7379568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35164">
            <a:off x="416394" y="364947"/>
            <a:ext cx="1911331" cy="1327506"/>
          </a:xfrm>
          <a:custGeom>
            <a:avLst/>
            <a:gdLst/>
            <a:ahLst/>
            <a:cxnLst/>
            <a:rect l="l" t="t" r="r" b="b"/>
            <a:pathLst>
              <a:path w="1911331" h="1327506">
                <a:moveTo>
                  <a:pt x="0" y="0"/>
                </a:moveTo>
                <a:lnTo>
                  <a:pt x="1911331" y="0"/>
                </a:lnTo>
                <a:lnTo>
                  <a:pt x="1911331" y="1327506"/>
                </a:lnTo>
                <a:lnTo>
                  <a:pt x="0" y="1327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886410" y="5674194"/>
            <a:ext cx="8913202" cy="893480"/>
            <a:chOff x="0" y="0"/>
            <a:chExt cx="2347510" cy="23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47510" cy="235320"/>
            </a:xfrm>
            <a:custGeom>
              <a:avLst/>
              <a:gdLst/>
              <a:ahLst/>
              <a:cxnLst/>
              <a:rect l="l" t="t" r="r" b="b"/>
              <a:pathLst>
                <a:path w="2347510" h="235320">
                  <a:moveTo>
                    <a:pt x="10423" y="0"/>
                  </a:moveTo>
                  <a:lnTo>
                    <a:pt x="2337087" y="0"/>
                  </a:lnTo>
                  <a:cubicBezTo>
                    <a:pt x="2339851" y="0"/>
                    <a:pt x="2342502" y="1098"/>
                    <a:pt x="2344457" y="3053"/>
                  </a:cubicBezTo>
                  <a:cubicBezTo>
                    <a:pt x="2346412" y="5008"/>
                    <a:pt x="2347510" y="7659"/>
                    <a:pt x="2347510" y="10423"/>
                  </a:cubicBezTo>
                  <a:lnTo>
                    <a:pt x="2347510" y="224897"/>
                  </a:lnTo>
                  <a:cubicBezTo>
                    <a:pt x="2347510" y="227661"/>
                    <a:pt x="2346412" y="230312"/>
                    <a:pt x="2344457" y="232267"/>
                  </a:cubicBezTo>
                  <a:cubicBezTo>
                    <a:pt x="2342502" y="234222"/>
                    <a:pt x="2339851" y="235320"/>
                    <a:pt x="2337087" y="235320"/>
                  </a:cubicBezTo>
                  <a:lnTo>
                    <a:pt x="10423" y="235320"/>
                  </a:lnTo>
                  <a:cubicBezTo>
                    <a:pt x="7659" y="235320"/>
                    <a:pt x="5008" y="234222"/>
                    <a:pt x="3053" y="232267"/>
                  </a:cubicBezTo>
                  <a:cubicBezTo>
                    <a:pt x="1098" y="230312"/>
                    <a:pt x="0" y="227661"/>
                    <a:pt x="0" y="224897"/>
                  </a:cubicBezTo>
                  <a:lnTo>
                    <a:pt x="0" y="10423"/>
                  </a:lnTo>
                  <a:cubicBezTo>
                    <a:pt x="0" y="7659"/>
                    <a:pt x="1098" y="5008"/>
                    <a:pt x="3053" y="3053"/>
                  </a:cubicBezTo>
                  <a:cubicBezTo>
                    <a:pt x="5008" y="1098"/>
                    <a:pt x="7659" y="0"/>
                    <a:pt x="10423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347510" cy="282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86410" y="4559411"/>
            <a:ext cx="8913202" cy="774726"/>
            <a:chOff x="0" y="0"/>
            <a:chExt cx="2347510" cy="2040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7510" cy="204043"/>
            </a:xfrm>
            <a:custGeom>
              <a:avLst/>
              <a:gdLst/>
              <a:ahLst/>
              <a:cxnLst/>
              <a:rect l="l" t="t" r="r" b="b"/>
              <a:pathLst>
                <a:path w="2347510" h="204043">
                  <a:moveTo>
                    <a:pt x="10423" y="0"/>
                  </a:moveTo>
                  <a:lnTo>
                    <a:pt x="2337087" y="0"/>
                  </a:lnTo>
                  <a:cubicBezTo>
                    <a:pt x="2339851" y="0"/>
                    <a:pt x="2342502" y="1098"/>
                    <a:pt x="2344457" y="3053"/>
                  </a:cubicBezTo>
                  <a:cubicBezTo>
                    <a:pt x="2346412" y="5008"/>
                    <a:pt x="2347510" y="7659"/>
                    <a:pt x="2347510" y="10423"/>
                  </a:cubicBezTo>
                  <a:lnTo>
                    <a:pt x="2347510" y="193620"/>
                  </a:lnTo>
                  <a:cubicBezTo>
                    <a:pt x="2347510" y="196384"/>
                    <a:pt x="2346412" y="199035"/>
                    <a:pt x="2344457" y="200990"/>
                  </a:cubicBezTo>
                  <a:cubicBezTo>
                    <a:pt x="2342502" y="202945"/>
                    <a:pt x="2339851" y="204043"/>
                    <a:pt x="2337087" y="204043"/>
                  </a:cubicBezTo>
                  <a:lnTo>
                    <a:pt x="10423" y="204043"/>
                  </a:lnTo>
                  <a:cubicBezTo>
                    <a:pt x="7659" y="204043"/>
                    <a:pt x="5008" y="202945"/>
                    <a:pt x="3053" y="200990"/>
                  </a:cubicBezTo>
                  <a:cubicBezTo>
                    <a:pt x="1098" y="199035"/>
                    <a:pt x="0" y="196384"/>
                    <a:pt x="0" y="193620"/>
                  </a:cubicBezTo>
                  <a:lnTo>
                    <a:pt x="0" y="10423"/>
                  </a:lnTo>
                  <a:cubicBezTo>
                    <a:pt x="0" y="7659"/>
                    <a:pt x="1098" y="5008"/>
                    <a:pt x="3053" y="3053"/>
                  </a:cubicBezTo>
                  <a:cubicBezTo>
                    <a:pt x="5008" y="1098"/>
                    <a:pt x="7659" y="0"/>
                    <a:pt x="10423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347510" cy="251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6545D"/>
                  </a:solidFill>
                  <a:latin typeface="Cloud"/>
                  <a:ea typeface="Cloud"/>
                  <a:cs typeface="Cloud"/>
                  <a:sym typeface="Clou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86410" y="6830079"/>
            <a:ext cx="8913202" cy="893480"/>
            <a:chOff x="0" y="0"/>
            <a:chExt cx="2347510" cy="2353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47510" cy="235320"/>
            </a:xfrm>
            <a:custGeom>
              <a:avLst/>
              <a:gdLst/>
              <a:ahLst/>
              <a:cxnLst/>
              <a:rect l="l" t="t" r="r" b="b"/>
              <a:pathLst>
                <a:path w="2347510" h="235320">
                  <a:moveTo>
                    <a:pt x="10423" y="0"/>
                  </a:moveTo>
                  <a:lnTo>
                    <a:pt x="2337087" y="0"/>
                  </a:lnTo>
                  <a:cubicBezTo>
                    <a:pt x="2339851" y="0"/>
                    <a:pt x="2342502" y="1098"/>
                    <a:pt x="2344457" y="3053"/>
                  </a:cubicBezTo>
                  <a:cubicBezTo>
                    <a:pt x="2346412" y="5008"/>
                    <a:pt x="2347510" y="7659"/>
                    <a:pt x="2347510" y="10423"/>
                  </a:cubicBezTo>
                  <a:lnTo>
                    <a:pt x="2347510" y="224897"/>
                  </a:lnTo>
                  <a:cubicBezTo>
                    <a:pt x="2347510" y="227661"/>
                    <a:pt x="2346412" y="230312"/>
                    <a:pt x="2344457" y="232267"/>
                  </a:cubicBezTo>
                  <a:cubicBezTo>
                    <a:pt x="2342502" y="234222"/>
                    <a:pt x="2339851" y="235320"/>
                    <a:pt x="2337087" y="235320"/>
                  </a:cubicBezTo>
                  <a:lnTo>
                    <a:pt x="10423" y="235320"/>
                  </a:lnTo>
                  <a:cubicBezTo>
                    <a:pt x="7659" y="235320"/>
                    <a:pt x="5008" y="234222"/>
                    <a:pt x="3053" y="232267"/>
                  </a:cubicBezTo>
                  <a:cubicBezTo>
                    <a:pt x="1098" y="230312"/>
                    <a:pt x="0" y="227661"/>
                    <a:pt x="0" y="224897"/>
                  </a:cubicBezTo>
                  <a:lnTo>
                    <a:pt x="0" y="10423"/>
                  </a:lnTo>
                  <a:cubicBezTo>
                    <a:pt x="0" y="7659"/>
                    <a:pt x="1098" y="5008"/>
                    <a:pt x="3053" y="3053"/>
                  </a:cubicBezTo>
                  <a:cubicBezTo>
                    <a:pt x="5008" y="1098"/>
                    <a:pt x="7659" y="0"/>
                    <a:pt x="10423" y="0"/>
                  </a:cubicBezTo>
                  <a:close/>
                </a:path>
              </a:pathLst>
            </a:custGeom>
            <a:solidFill>
              <a:srgbClr val="FFCFC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347510" cy="282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32515" y="3575160"/>
            <a:ext cx="5492806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1. Customer Insights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14823" y="4581814"/>
            <a:ext cx="5470684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2. Product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86410" y="5845828"/>
            <a:ext cx="8913202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3. Sales and Order Trends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14823" y="7933109"/>
            <a:ext cx="6090404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5. Employee Performance</a:t>
            </a:r>
            <a:r>
              <a:rPr lang="en-US" sz="3999">
                <a:solidFill>
                  <a:srgbClr val="06545D"/>
                </a:solidFill>
                <a:latin typeface="Cloud"/>
                <a:ea typeface="Cloud"/>
                <a:cs typeface="Cloud"/>
                <a:sym typeface="Clou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46481" y="6847103"/>
            <a:ext cx="560736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6545D"/>
                </a:solidFill>
                <a:latin typeface="Cloud Bold"/>
                <a:ea typeface="Cloud Bold"/>
                <a:cs typeface="Cloud Bold"/>
                <a:sym typeface="Cloud Bold"/>
              </a:rPr>
              <a:t>4. Supplier Contribution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4"/>
              </a:lnSpc>
            </a:pPr>
            <a:r>
              <a:rPr lang="en-US" sz="8540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68994" y="51435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73746" y="3244250"/>
            <a:ext cx="10415429" cy="532175"/>
          </a:xfrm>
          <a:custGeom>
            <a:avLst/>
            <a:gdLst/>
            <a:ahLst/>
            <a:cxnLst/>
            <a:rect l="l" t="t" r="r" b="b"/>
            <a:pathLst>
              <a:path w="10415429" h="532175">
                <a:moveTo>
                  <a:pt x="0" y="0"/>
                </a:moveTo>
                <a:lnTo>
                  <a:pt x="10415429" y="0"/>
                </a:lnTo>
                <a:lnTo>
                  <a:pt x="10415429" y="532175"/>
                </a:lnTo>
                <a:lnTo>
                  <a:pt x="0" y="532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73746" y="4386025"/>
            <a:ext cx="8522577" cy="3329664"/>
          </a:xfrm>
          <a:custGeom>
            <a:avLst/>
            <a:gdLst/>
            <a:ahLst/>
            <a:cxnLst/>
            <a:rect l="l" t="t" r="r" b="b"/>
            <a:pathLst>
              <a:path w="8522577" h="3329664">
                <a:moveTo>
                  <a:pt x="0" y="0"/>
                </a:moveTo>
                <a:lnTo>
                  <a:pt x="8522577" y="0"/>
                </a:lnTo>
                <a:lnTo>
                  <a:pt x="8522577" y="3329664"/>
                </a:lnTo>
                <a:lnTo>
                  <a:pt x="0" y="33296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53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6064" y="2090666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1.customer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8923" y="2000919"/>
            <a:ext cx="8746447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 a.How many unique customers have placed orders?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339732" y="5365441"/>
            <a:ext cx="3815182" cy="3364297"/>
          </a:xfrm>
          <a:custGeom>
            <a:avLst/>
            <a:gdLst/>
            <a:ahLst/>
            <a:cxnLst/>
            <a:rect l="l" t="t" r="r" b="b"/>
            <a:pathLst>
              <a:path w="3815182" h="3364297">
                <a:moveTo>
                  <a:pt x="0" y="0"/>
                </a:moveTo>
                <a:lnTo>
                  <a:pt x="3815182" y="0"/>
                </a:lnTo>
                <a:lnTo>
                  <a:pt x="3815182" y="3364297"/>
                </a:lnTo>
                <a:lnTo>
                  <a:pt x="0" y="3364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62697" y="7286387"/>
            <a:ext cx="3484626" cy="1688977"/>
          </a:xfrm>
          <a:custGeom>
            <a:avLst/>
            <a:gdLst/>
            <a:ahLst/>
            <a:cxnLst/>
            <a:rect l="l" t="t" r="r" b="b"/>
            <a:pathLst>
              <a:path w="3484626" h="1688977">
                <a:moveTo>
                  <a:pt x="0" y="0"/>
                </a:moveTo>
                <a:lnTo>
                  <a:pt x="3484626" y="0"/>
                </a:lnTo>
                <a:lnTo>
                  <a:pt x="3484626" y="1688977"/>
                </a:lnTo>
                <a:lnTo>
                  <a:pt x="0" y="1688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6879" y="3161500"/>
            <a:ext cx="10410009" cy="1744066"/>
          </a:xfrm>
          <a:custGeom>
            <a:avLst/>
            <a:gdLst/>
            <a:ahLst/>
            <a:cxnLst/>
            <a:rect l="l" t="t" r="r" b="b"/>
            <a:pathLst>
              <a:path w="10410009" h="1744066">
                <a:moveTo>
                  <a:pt x="0" y="0"/>
                </a:moveTo>
                <a:lnTo>
                  <a:pt x="10410008" y="0"/>
                </a:lnTo>
                <a:lnTo>
                  <a:pt x="10410008" y="1744066"/>
                </a:lnTo>
                <a:lnTo>
                  <a:pt x="0" y="1744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336" r="-1797" b="-23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2504" y="5143500"/>
            <a:ext cx="5138428" cy="4478195"/>
          </a:xfrm>
          <a:custGeom>
            <a:avLst/>
            <a:gdLst/>
            <a:ahLst/>
            <a:cxnLst/>
            <a:rect l="l" t="t" r="r" b="b"/>
            <a:pathLst>
              <a:path w="5138428" h="4478195">
                <a:moveTo>
                  <a:pt x="0" y="0"/>
                </a:moveTo>
                <a:lnTo>
                  <a:pt x="5138428" y="0"/>
                </a:lnTo>
                <a:lnTo>
                  <a:pt x="5138428" y="4478195"/>
                </a:lnTo>
                <a:lnTo>
                  <a:pt x="0" y="4478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82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6064" y="2090666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1.customer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0499" y="2043559"/>
            <a:ext cx="10670678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--b.Which customers have placed the highest number of orders?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04378" y="3653605"/>
            <a:ext cx="1747023" cy="5968090"/>
          </a:xfrm>
          <a:custGeom>
            <a:avLst/>
            <a:gdLst/>
            <a:ahLst/>
            <a:cxnLst/>
            <a:rect l="l" t="t" r="r" b="b"/>
            <a:pathLst>
              <a:path w="1747023" h="5968090">
                <a:moveTo>
                  <a:pt x="0" y="0"/>
                </a:moveTo>
                <a:lnTo>
                  <a:pt x="1747023" y="0"/>
                </a:lnTo>
                <a:lnTo>
                  <a:pt x="1747023" y="5968090"/>
                </a:lnTo>
                <a:lnTo>
                  <a:pt x="0" y="5968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20844" y="6139965"/>
            <a:ext cx="3256831" cy="4296245"/>
          </a:xfrm>
          <a:custGeom>
            <a:avLst/>
            <a:gdLst/>
            <a:ahLst/>
            <a:cxnLst/>
            <a:rect l="l" t="t" r="r" b="b"/>
            <a:pathLst>
              <a:path w="3256831" h="4296245">
                <a:moveTo>
                  <a:pt x="0" y="0"/>
                </a:moveTo>
                <a:lnTo>
                  <a:pt x="3256831" y="0"/>
                </a:lnTo>
                <a:lnTo>
                  <a:pt x="3256831" y="4296245"/>
                </a:lnTo>
                <a:lnTo>
                  <a:pt x="0" y="4296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735" y="1957082"/>
            <a:ext cx="5018188" cy="680955"/>
            <a:chOff x="0" y="0"/>
            <a:chExt cx="1321663" cy="179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663" cy="179346"/>
            </a:xfrm>
            <a:custGeom>
              <a:avLst/>
              <a:gdLst/>
              <a:ahLst/>
              <a:cxnLst/>
              <a:rect l="l" t="t" r="r" b="b"/>
              <a:pathLst>
                <a:path w="1321663" h="179346">
                  <a:moveTo>
                    <a:pt x="18513" y="0"/>
                  </a:moveTo>
                  <a:lnTo>
                    <a:pt x="1303149" y="0"/>
                  </a:lnTo>
                  <a:cubicBezTo>
                    <a:pt x="1308059" y="0"/>
                    <a:pt x="1312768" y="1950"/>
                    <a:pt x="1316240" y="5422"/>
                  </a:cubicBezTo>
                  <a:cubicBezTo>
                    <a:pt x="1319712" y="8894"/>
                    <a:pt x="1321663" y="13603"/>
                    <a:pt x="1321663" y="18513"/>
                  </a:cubicBezTo>
                  <a:lnTo>
                    <a:pt x="1321663" y="160833"/>
                  </a:lnTo>
                  <a:cubicBezTo>
                    <a:pt x="1321663" y="165743"/>
                    <a:pt x="1319712" y="170452"/>
                    <a:pt x="1316240" y="173924"/>
                  </a:cubicBezTo>
                  <a:cubicBezTo>
                    <a:pt x="1312768" y="177396"/>
                    <a:pt x="1308059" y="179346"/>
                    <a:pt x="1303149" y="179346"/>
                  </a:cubicBezTo>
                  <a:lnTo>
                    <a:pt x="18513" y="179346"/>
                  </a:lnTo>
                  <a:cubicBezTo>
                    <a:pt x="8289" y="179346"/>
                    <a:pt x="0" y="171057"/>
                    <a:pt x="0" y="160833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2925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663" cy="226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2552853" y="-2692662"/>
            <a:ext cx="12695779" cy="5032145"/>
          </a:xfrm>
          <a:custGeom>
            <a:avLst/>
            <a:gdLst/>
            <a:ahLst/>
            <a:cxnLst/>
            <a:rect l="l" t="t" r="r" b="b"/>
            <a:pathLst>
              <a:path w="12695779" h="5032145">
                <a:moveTo>
                  <a:pt x="0" y="0"/>
                </a:moveTo>
                <a:lnTo>
                  <a:pt x="12695779" y="0"/>
                </a:lnTo>
                <a:lnTo>
                  <a:pt x="12695779" y="5032145"/>
                </a:lnTo>
                <a:lnTo>
                  <a:pt x="0" y="50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6385" y="619204"/>
            <a:ext cx="11569093" cy="12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544">
                <a:solidFill>
                  <a:srgbClr val="06545D"/>
                </a:solidFill>
                <a:latin typeface="Sniglet"/>
                <a:ea typeface="Sniglet"/>
                <a:cs typeface="Sniglet"/>
                <a:sym typeface="Sniglet"/>
              </a:rPr>
              <a:t>SQL Query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-796929" y="6502746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4" y="0"/>
                </a:lnTo>
                <a:lnTo>
                  <a:pt x="1933314" y="1089687"/>
                </a:lnTo>
                <a:lnTo>
                  <a:pt x="0" y="108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67093" y="1028700"/>
            <a:ext cx="1933314" cy="1089686"/>
          </a:xfrm>
          <a:custGeom>
            <a:avLst/>
            <a:gdLst/>
            <a:ahLst/>
            <a:cxnLst/>
            <a:rect l="l" t="t" r="r" b="b"/>
            <a:pathLst>
              <a:path w="1933314" h="1089686">
                <a:moveTo>
                  <a:pt x="0" y="0"/>
                </a:moveTo>
                <a:lnTo>
                  <a:pt x="1933315" y="0"/>
                </a:lnTo>
                <a:lnTo>
                  <a:pt x="1933315" y="1089686"/>
                </a:lnTo>
                <a:lnTo>
                  <a:pt x="0" y="108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59467" y="4033533"/>
            <a:ext cx="1314841" cy="741092"/>
          </a:xfrm>
          <a:custGeom>
            <a:avLst/>
            <a:gdLst/>
            <a:ahLst/>
            <a:cxnLst/>
            <a:rect l="l" t="t" r="r" b="b"/>
            <a:pathLst>
              <a:path w="1314841" h="741092">
                <a:moveTo>
                  <a:pt x="0" y="0"/>
                </a:moveTo>
                <a:lnTo>
                  <a:pt x="1314841" y="0"/>
                </a:lnTo>
                <a:lnTo>
                  <a:pt x="1314841" y="741093"/>
                </a:lnTo>
                <a:lnTo>
                  <a:pt x="0" y="74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89175" y="321310"/>
            <a:ext cx="2031668" cy="1414780"/>
          </a:xfrm>
          <a:custGeom>
            <a:avLst/>
            <a:gdLst/>
            <a:ahLst/>
            <a:cxnLst/>
            <a:rect l="l" t="t" r="r" b="b"/>
            <a:pathLst>
              <a:path w="2031668" h="1414780">
                <a:moveTo>
                  <a:pt x="0" y="0"/>
                </a:moveTo>
                <a:lnTo>
                  <a:pt x="2031669" y="0"/>
                </a:lnTo>
                <a:lnTo>
                  <a:pt x="2031669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65869" y="4544233"/>
            <a:ext cx="4405510" cy="4714067"/>
          </a:xfrm>
          <a:custGeom>
            <a:avLst/>
            <a:gdLst/>
            <a:ahLst/>
            <a:cxnLst/>
            <a:rect l="l" t="t" r="r" b="b"/>
            <a:pathLst>
              <a:path w="4405510" h="4714067">
                <a:moveTo>
                  <a:pt x="0" y="0"/>
                </a:moveTo>
                <a:lnTo>
                  <a:pt x="4405510" y="0"/>
                </a:lnTo>
                <a:lnTo>
                  <a:pt x="4405510" y="4714067"/>
                </a:lnTo>
                <a:lnTo>
                  <a:pt x="0" y="4714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78255" y="3057136"/>
            <a:ext cx="10696053" cy="1839996"/>
          </a:xfrm>
          <a:custGeom>
            <a:avLst/>
            <a:gdLst/>
            <a:ahLst/>
            <a:cxnLst/>
            <a:rect l="l" t="t" r="r" b="b"/>
            <a:pathLst>
              <a:path w="10696053" h="1839996">
                <a:moveTo>
                  <a:pt x="0" y="0"/>
                </a:moveTo>
                <a:lnTo>
                  <a:pt x="10696053" y="0"/>
                </a:lnTo>
                <a:lnTo>
                  <a:pt x="10696053" y="1839997"/>
                </a:lnTo>
                <a:lnTo>
                  <a:pt x="0" y="1839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78255" y="5143500"/>
            <a:ext cx="9046278" cy="4114800"/>
          </a:xfrm>
          <a:custGeom>
            <a:avLst/>
            <a:gdLst/>
            <a:ahLst/>
            <a:cxnLst/>
            <a:rect l="l" t="t" r="r" b="b"/>
            <a:pathLst>
              <a:path w="9046278" h="4114800">
                <a:moveTo>
                  <a:pt x="0" y="0"/>
                </a:moveTo>
                <a:lnTo>
                  <a:pt x="9046278" y="0"/>
                </a:lnTo>
                <a:lnTo>
                  <a:pt x="9046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2648" b="-1677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6064" y="2090666"/>
            <a:ext cx="7203271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8F6F0"/>
                </a:solidFill>
                <a:latin typeface="Cloud"/>
                <a:ea typeface="Cloud"/>
                <a:cs typeface="Cloud"/>
                <a:sym typeface="Cloud"/>
              </a:rPr>
              <a:t>1.customer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0059" y="1956363"/>
            <a:ext cx="10042130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--c.Who are the top 5 customers by total purchase amount?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581</Words>
  <Application>Microsoft Office PowerPoint</Application>
  <PresentationFormat>Custom</PresentationFormat>
  <Paragraphs>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Arial</vt:lpstr>
      <vt:lpstr>Cloud</vt:lpstr>
      <vt:lpstr>Sniglet</vt:lpstr>
      <vt:lpstr>Cloud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Colorful Playful Food Store Presentation</dc:title>
  <dc:creator>PC</dc:creator>
  <cp:lastModifiedBy>subbu avula</cp:lastModifiedBy>
  <cp:revision>2</cp:revision>
  <dcterms:created xsi:type="dcterms:W3CDTF">2006-08-16T00:00:00Z</dcterms:created>
  <dcterms:modified xsi:type="dcterms:W3CDTF">2025-11-07T09:31:49Z</dcterms:modified>
  <dc:identifier>DAG35LEPqhE</dc:identifier>
</cp:coreProperties>
</file>